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335" r:id="rId2"/>
    <p:sldId id="417" r:id="rId3"/>
    <p:sldId id="425" r:id="rId4"/>
    <p:sldId id="420" r:id="rId5"/>
    <p:sldId id="426" r:id="rId6"/>
    <p:sldId id="427" r:id="rId7"/>
    <p:sldId id="429" r:id="rId8"/>
    <p:sldId id="430" r:id="rId9"/>
    <p:sldId id="431" r:id="rId10"/>
    <p:sldId id="432" r:id="rId11"/>
    <p:sldId id="435" r:id="rId12"/>
    <p:sldId id="433" r:id="rId13"/>
    <p:sldId id="434" r:id="rId14"/>
  </p:sldIdLst>
  <p:sldSz cx="9144000" cy="5143500" type="screen16x9"/>
  <p:notesSz cx="6669088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9900"/>
    <a:srgbClr val="008000"/>
    <a:srgbClr val="A8246E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91" autoAdjust="0"/>
  </p:normalViewPr>
  <p:slideViewPr>
    <p:cSldViewPr>
      <p:cViewPr varScale="1">
        <p:scale>
          <a:sx n="114" d="100"/>
          <a:sy n="114" d="100"/>
        </p:scale>
        <p:origin x="1446" y="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2D1385-7DD8-4239-9643-D52CEBE8769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7668EC-24E6-4D5F-BE90-615173212394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 smtClean="0">
              <a:solidFill>
                <a:schemeClr val="tx1"/>
              </a:solidFill>
            </a:rPr>
            <a:t>Федеральная образовательная программа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 smtClean="0">
              <a:solidFill>
                <a:schemeClr val="tx1"/>
              </a:solidFill>
            </a:rPr>
            <a:t>начального общего образования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dirty="0" smtClean="0">
              <a:solidFill>
                <a:schemeClr val="tx1"/>
              </a:solidFill>
            </a:rPr>
            <a:t>(приказ Министерства просвещения РФ от 16 ноября 2022 г. № 992)</a:t>
          </a:r>
          <a:endParaRPr lang="ru-RU" sz="1800" dirty="0" smtClean="0">
            <a:solidFill>
              <a:schemeClr val="tx1"/>
            </a:solidFill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>
            <a:solidFill>
              <a:schemeClr val="tx1"/>
            </a:solidFill>
          </a:endParaRPr>
        </a:p>
      </dgm:t>
    </dgm:pt>
    <dgm:pt modelId="{CDAF60A1-7FAD-449C-BD63-C110A6FAF314}" type="parTrans" cxnId="{71688C42-E706-446E-97C0-175852CB2EFC}">
      <dgm:prSet/>
      <dgm:spPr/>
      <dgm:t>
        <a:bodyPr/>
        <a:lstStyle/>
        <a:p>
          <a:endParaRPr lang="ru-RU"/>
        </a:p>
      </dgm:t>
    </dgm:pt>
    <dgm:pt modelId="{BB36950E-EDCE-4E7D-8B45-6BBD4686A8FB}" type="sibTrans" cxnId="{71688C42-E706-446E-97C0-175852CB2EFC}">
      <dgm:prSet/>
      <dgm:spPr/>
      <dgm:t>
        <a:bodyPr/>
        <a:lstStyle/>
        <a:p>
          <a:endParaRPr lang="ru-RU"/>
        </a:p>
      </dgm:t>
    </dgm:pt>
    <dgm:pt modelId="{6A3A2BF9-7375-4766-88CF-A735ADCD944A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 smtClean="0">
              <a:solidFill>
                <a:schemeClr val="tx1"/>
              </a:solidFill>
            </a:rPr>
            <a:t>Федеральная образовательная программа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 smtClean="0">
              <a:solidFill>
                <a:schemeClr val="tx1"/>
              </a:solidFill>
            </a:rPr>
            <a:t>основного общего образования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 smtClean="0">
              <a:solidFill>
                <a:schemeClr val="tx1"/>
              </a:solidFill>
            </a:rPr>
            <a:t>(</a:t>
          </a:r>
          <a:r>
            <a:rPr lang="ru-RU" altLang="ru-RU" sz="1800" dirty="0" smtClean="0">
              <a:solidFill>
                <a:schemeClr val="tx1"/>
              </a:solidFill>
            </a:rPr>
            <a:t>приказ Министерства просвещения РФ от 16 ноября 2022 г. № 993)</a:t>
          </a:r>
          <a:endParaRPr lang="ru-RU" sz="1800" dirty="0" smtClean="0">
            <a:solidFill>
              <a:schemeClr val="tx1"/>
            </a:solidFill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>
            <a:solidFill>
              <a:schemeClr val="tx1"/>
            </a:solidFill>
          </a:endParaRPr>
        </a:p>
      </dgm:t>
    </dgm:pt>
    <dgm:pt modelId="{4D4EBDDE-5C86-426A-91F5-EA48612CFD22}" type="parTrans" cxnId="{2D7CF18B-697D-4056-A87E-51994C8AC4D1}">
      <dgm:prSet/>
      <dgm:spPr/>
      <dgm:t>
        <a:bodyPr/>
        <a:lstStyle/>
        <a:p>
          <a:endParaRPr lang="ru-RU"/>
        </a:p>
      </dgm:t>
    </dgm:pt>
    <dgm:pt modelId="{9E25D50A-7DDE-45B0-8896-F5FE66BA4462}" type="sibTrans" cxnId="{2D7CF18B-697D-4056-A87E-51994C8AC4D1}">
      <dgm:prSet/>
      <dgm:spPr/>
      <dgm:t>
        <a:bodyPr/>
        <a:lstStyle/>
        <a:p>
          <a:endParaRPr lang="ru-RU"/>
        </a:p>
      </dgm:t>
    </dgm:pt>
    <dgm:pt modelId="{30DE528F-1EB1-45B4-8452-7013592FCCCD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 smtClean="0">
              <a:solidFill>
                <a:schemeClr val="tx1"/>
              </a:solidFill>
            </a:rPr>
            <a:t>Федеральная образовательная программа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 smtClean="0">
              <a:solidFill>
                <a:schemeClr val="tx1"/>
              </a:solidFill>
            </a:rPr>
            <a:t>среднего общего образования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 smtClean="0">
              <a:solidFill>
                <a:schemeClr val="tx1"/>
              </a:solidFill>
            </a:rPr>
            <a:t>(</a:t>
          </a:r>
          <a:r>
            <a:rPr lang="ru-RU" altLang="ru-RU" sz="1800" dirty="0" smtClean="0">
              <a:solidFill>
                <a:schemeClr val="tx1"/>
              </a:solidFill>
            </a:rPr>
            <a:t>приказ Министерства просвещения РФ от 23 ноября 2022 г. № 1014) </a:t>
          </a:r>
          <a:endParaRPr lang="ru-RU" sz="1800" dirty="0" smtClean="0">
            <a:solidFill>
              <a:schemeClr val="tx1"/>
            </a:solidFill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>
            <a:solidFill>
              <a:schemeClr val="tx1"/>
            </a:solidFill>
          </a:endParaRPr>
        </a:p>
      </dgm:t>
    </dgm:pt>
    <dgm:pt modelId="{3E699F37-8DB1-4AE1-BCDF-3B8E8F9F06ED}" type="parTrans" cxnId="{2713A131-4E5A-4FA2-BEE5-AB6C585343D1}">
      <dgm:prSet/>
      <dgm:spPr/>
      <dgm:t>
        <a:bodyPr/>
        <a:lstStyle/>
        <a:p>
          <a:endParaRPr lang="ru-RU"/>
        </a:p>
      </dgm:t>
    </dgm:pt>
    <dgm:pt modelId="{FB23B92B-62BC-43A4-8F85-FA63EF9C4D79}" type="sibTrans" cxnId="{2713A131-4E5A-4FA2-BEE5-AB6C585343D1}">
      <dgm:prSet/>
      <dgm:spPr/>
      <dgm:t>
        <a:bodyPr/>
        <a:lstStyle/>
        <a:p>
          <a:endParaRPr lang="ru-RU"/>
        </a:p>
      </dgm:t>
    </dgm:pt>
    <dgm:pt modelId="{A57BB475-F0A9-4E92-BEF7-3236186AEC56}" type="pres">
      <dgm:prSet presAssocID="{8E2D1385-7DD8-4239-9643-D52CEBE8769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F8D309-B35E-476B-8BC0-A923446507AE}" type="pres">
      <dgm:prSet presAssocID="{947668EC-24E6-4D5F-BE90-615173212394}" presName="linNode" presStyleCnt="0"/>
      <dgm:spPr/>
    </dgm:pt>
    <dgm:pt modelId="{38F23C2F-D6BB-4F3C-9C59-923A253E5DC4}" type="pres">
      <dgm:prSet presAssocID="{947668EC-24E6-4D5F-BE90-615173212394}" presName="parentText" presStyleLbl="node1" presStyleIdx="0" presStyleCnt="3" custScaleX="316029" custScaleY="2000000" custLinFactNeighborX="-203" custLinFactNeighborY="-5204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36947-321D-4423-BA29-D06BEF5EDB84}" type="pres">
      <dgm:prSet presAssocID="{BB36950E-EDCE-4E7D-8B45-6BBD4686A8FB}" presName="sp" presStyleCnt="0"/>
      <dgm:spPr/>
    </dgm:pt>
    <dgm:pt modelId="{13BFCA08-356B-4D37-B809-0A455FA94E8A}" type="pres">
      <dgm:prSet presAssocID="{6A3A2BF9-7375-4766-88CF-A735ADCD944A}" presName="linNode" presStyleCnt="0"/>
      <dgm:spPr/>
    </dgm:pt>
    <dgm:pt modelId="{8A84FB50-5EAC-46D0-A4A6-E2BE28718144}" type="pres">
      <dgm:prSet presAssocID="{6A3A2BF9-7375-4766-88CF-A735ADCD944A}" presName="parentText" presStyleLbl="node1" presStyleIdx="1" presStyleCnt="3" custScaleX="309211" custScaleY="20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B1EA00-49A4-48A6-86E5-376E4D30B383}" type="pres">
      <dgm:prSet presAssocID="{9E25D50A-7DDE-45B0-8896-F5FE66BA4462}" presName="sp" presStyleCnt="0"/>
      <dgm:spPr/>
    </dgm:pt>
    <dgm:pt modelId="{8192420C-CBB3-4A3D-AFEC-F1F32493BF88}" type="pres">
      <dgm:prSet presAssocID="{30DE528F-1EB1-45B4-8452-7013592FCCCD}" presName="linNode" presStyleCnt="0"/>
      <dgm:spPr/>
    </dgm:pt>
    <dgm:pt modelId="{CB4E0087-31FD-485D-BC09-1F9D5C9BC6E7}" type="pres">
      <dgm:prSet presAssocID="{30DE528F-1EB1-45B4-8452-7013592FCCCD}" presName="parentText" presStyleLbl="node1" presStyleIdx="2" presStyleCnt="3" custScaleX="309211" custScaleY="20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7CF18B-697D-4056-A87E-51994C8AC4D1}" srcId="{8E2D1385-7DD8-4239-9643-D52CEBE8769F}" destId="{6A3A2BF9-7375-4766-88CF-A735ADCD944A}" srcOrd="1" destOrd="0" parTransId="{4D4EBDDE-5C86-426A-91F5-EA48612CFD22}" sibTransId="{9E25D50A-7DDE-45B0-8896-F5FE66BA4462}"/>
    <dgm:cxn modelId="{2713A131-4E5A-4FA2-BEE5-AB6C585343D1}" srcId="{8E2D1385-7DD8-4239-9643-D52CEBE8769F}" destId="{30DE528F-1EB1-45B4-8452-7013592FCCCD}" srcOrd="2" destOrd="0" parTransId="{3E699F37-8DB1-4AE1-BCDF-3B8E8F9F06ED}" sibTransId="{FB23B92B-62BC-43A4-8F85-FA63EF9C4D79}"/>
    <dgm:cxn modelId="{FE37F70E-9BD6-4CBC-8BBD-8307ED586D4B}" type="presOf" srcId="{30DE528F-1EB1-45B4-8452-7013592FCCCD}" destId="{CB4E0087-31FD-485D-BC09-1F9D5C9BC6E7}" srcOrd="0" destOrd="0" presId="urn:microsoft.com/office/officeart/2005/8/layout/vList5"/>
    <dgm:cxn modelId="{04A59542-59ED-4649-ADA8-AD8F523CADA3}" type="presOf" srcId="{8E2D1385-7DD8-4239-9643-D52CEBE8769F}" destId="{A57BB475-F0A9-4E92-BEF7-3236186AEC56}" srcOrd="0" destOrd="0" presId="urn:microsoft.com/office/officeart/2005/8/layout/vList5"/>
    <dgm:cxn modelId="{71688C42-E706-446E-97C0-175852CB2EFC}" srcId="{8E2D1385-7DD8-4239-9643-D52CEBE8769F}" destId="{947668EC-24E6-4D5F-BE90-615173212394}" srcOrd="0" destOrd="0" parTransId="{CDAF60A1-7FAD-449C-BD63-C110A6FAF314}" sibTransId="{BB36950E-EDCE-4E7D-8B45-6BBD4686A8FB}"/>
    <dgm:cxn modelId="{2AC562CA-A834-40CA-9D28-D4458B3064CF}" type="presOf" srcId="{6A3A2BF9-7375-4766-88CF-A735ADCD944A}" destId="{8A84FB50-5EAC-46D0-A4A6-E2BE28718144}" srcOrd="0" destOrd="0" presId="urn:microsoft.com/office/officeart/2005/8/layout/vList5"/>
    <dgm:cxn modelId="{763D9774-3132-4C51-B9C5-3CD905249888}" type="presOf" srcId="{947668EC-24E6-4D5F-BE90-615173212394}" destId="{38F23C2F-D6BB-4F3C-9C59-923A253E5DC4}" srcOrd="0" destOrd="0" presId="urn:microsoft.com/office/officeart/2005/8/layout/vList5"/>
    <dgm:cxn modelId="{AE3C49C7-BCDD-4EE6-928F-9DF908655949}" type="presParOf" srcId="{A57BB475-F0A9-4E92-BEF7-3236186AEC56}" destId="{B3F8D309-B35E-476B-8BC0-A923446507AE}" srcOrd="0" destOrd="0" presId="urn:microsoft.com/office/officeart/2005/8/layout/vList5"/>
    <dgm:cxn modelId="{097E15F7-E96C-4DC6-8639-358FB5E7BA75}" type="presParOf" srcId="{B3F8D309-B35E-476B-8BC0-A923446507AE}" destId="{38F23C2F-D6BB-4F3C-9C59-923A253E5DC4}" srcOrd="0" destOrd="0" presId="urn:microsoft.com/office/officeart/2005/8/layout/vList5"/>
    <dgm:cxn modelId="{0FF04D32-E2FE-44E6-A5DB-CE38DE98844C}" type="presParOf" srcId="{A57BB475-F0A9-4E92-BEF7-3236186AEC56}" destId="{41036947-321D-4423-BA29-D06BEF5EDB84}" srcOrd="1" destOrd="0" presId="urn:microsoft.com/office/officeart/2005/8/layout/vList5"/>
    <dgm:cxn modelId="{90EFCF16-A36A-43CF-89FA-D82AAFCAFAD5}" type="presParOf" srcId="{A57BB475-F0A9-4E92-BEF7-3236186AEC56}" destId="{13BFCA08-356B-4D37-B809-0A455FA94E8A}" srcOrd="2" destOrd="0" presId="urn:microsoft.com/office/officeart/2005/8/layout/vList5"/>
    <dgm:cxn modelId="{F893EA33-522F-4148-A274-D8874AB08506}" type="presParOf" srcId="{13BFCA08-356B-4D37-B809-0A455FA94E8A}" destId="{8A84FB50-5EAC-46D0-A4A6-E2BE28718144}" srcOrd="0" destOrd="0" presId="urn:microsoft.com/office/officeart/2005/8/layout/vList5"/>
    <dgm:cxn modelId="{8601D211-B124-4404-83A3-CE05BD4BB10A}" type="presParOf" srcId="{A57BB475-F0A9-4E92-BEF7-3236186AEC56}" destId="{D2B1EA00-49A4-48A6-86E5-376E4D30B383}" srcOrd="3" destOrd="0" presId="urn:microsoft.com/office/officeart/2005/8/layout/vList5"/>
    <dgm:cxn modelId="{53B7163A-A1B6-4638-8967-174757AA36F2}" type="presParOf" srcId="{A57BB475-F0A9-4E92-BEF7-3236186AEC56}" destId="{8192420C-CBB3-4A3D-AFEC-F1F32493BF88}" srcOrd="4" destOrd="0" presId="urn:microsoft.com/office/officeart/2005/8/layout/vList5"/>
    <dgm:cxn modelId="{2BF4E0AD-908B-4C9B-9F88-E93336CC8FD9}" type="presParOf" srcId="{8192420C-CBB3-4A3D-AFEC-F1F32493BF88}" destId="{CB4E0087-31FD-485D-BC09-1F9D5C9BC6E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C8514B-085D-467B-931C-6A4AB1AB550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6338BE-2693-4B85-996B-13F30538854F}" type="pres">
      <dgm:prSet presAssocID="{08C8514B-085D-467B-931C-6A4AB1AB550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5D9FECE-3D42-4FA1-ACC4-E4CBBEB79D79}" type="presOf" srcId="{08C8514B-085D-467B-931C-6A4AB1AB5506}" destId="{3A6338BE-2693-4B85-996B-13F30538854F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7F35AF-91DA-43A6-B08F-813BB9BE58FD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EF3187-5078-4C27-AF1C-EC6824C4C102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tx1"/>
              </a:solidFill>
            </a:rPr>
            <a:t>Механизмы введения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tx1"/>
              </a:solidFill>
            </a:rPr>
            <a:t>ФООП в ОО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82C8C620-51BF-48EF-BF0E-EA36AA389BB6}" type="parTrans" cxnId="{4055110D-4E1D-49CD-BC15-AA9F22914AB6}">
      <dgm:prSet/>
      <dgm:spPr/>
      <dgm:t>
        <a:bodyPr/>
        <a:lstStyle/>
        <a:p>
          <a:endParaRPr lang="ru-RU"/>
        </a:p>
      </dgm:t>
    </dgm:pt>
    <dgm:pt modelId="{758445B0-49E8-47AC-A2F1-BA6CAD8DD34A}" type="sibTrans" cxnId="{4055110D-4E1D-49CD-BC15-AA9F22914AB6}">
      <dgm:prSet/>
      <dgm:spPr/>
      <dgm:t>
        <a:bodyPr/>
        <a:lstStyle/>
        <a:p>
          <a:endParaRPr lang="ru-RU"/>
        </a:p>
      </dgm:t>
    </dgm:pt>
    <dgm:pt modelId="{DCD6A43C-F2FC-4C6E-AA6F-AAC887A3C075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ООП ОО разрабатывается в соответствии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с ФГОС и ФООП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B8FF48D5-68E9-4AF9-B0B6-12218D03D6FB}" type="parTrans" cxnId="{3816C5B6-E919-4D0B-AC86-1721941FE797}">
      <dgm:prSet/>
      <dgm:spPr/>
      <dgm:t>
        <a:bodyPr/>
        <a:lstStyle/>
        <a:p>
          <a:endParaRPr lang="ru-RU"/>
        </a:p>
      </dgm:t>
    </dgm:pt>
    <dgm:pt modelId="{B63A1A66-F86D-492F-A57D-177A775AB54E}" type="sibTrans" cxnId="{3816C5B6-E919-4D0B-AC86-1721941FE797}">
      <dgm:prSet/>
      <dgm:spPr/>
      <dgm:t>
        <a:bodyPr/>
        <a:lstStyle/>
        <a:p>
          <a:endParaRPr lang="ru-RU"/>
        </a:p>
      </dgm:t>
    </dgm:pt>
    <dgm:pt modelId="{EDED0ABB-0427-4D16-ABA6-3D1C1E66BF88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</a:rPr>
            <a:t>Содержание и планируемые результаты ООП ОО должны быть не ниже соответствующих содержания и планируемых результатов ФООП </a:t>
          </a: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/>
        </a:p>
      </dgm:t>
    </dgm:pt>
    <dgm:pt modelId="{C8657716-4EAE-4DA6-A9EA-AC71396DF73F}" type="parTrans" cxnId="{DFC267C8-1B7E-4838-97FC-934B1B01E7B0}">
      <dgm:prSet/>
      <dgm:spPr/>
      <dgm:t>
        <a:bodyPr/>
        <a:lstStyle/>
        <a:p>
          <a:endParaRPr lang="ru-RU"/>
        </a:p>
      </dgm:t>
    </dgm:pt>
    <dgm:pt modelId="{5687EE39-AAB4-402D-876C-CA28B572A2E2}" type="sibTrans" cxnId="{DFC267C8-1B7E-4838-97FC-934B1B01E7B0}">
      <dgm:prSet/>
      <dgm:spPr/>
      <dgm:t>
        <a:bodyPr/>
        <a:lstStyle/>
        <a:p>
          <a:endParaRPr lang="ru-RU"/>
        </a:p>
      </dgm:t>
    </dgm:pt>
    <dgm:pt modelId="{1CD1ABC8-4FF3-4A33-8C0B-E3DB92A45A8C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ООП ОО не разрабатывается, непосредственно применяется ФООП</a:t>
          </a:r>
        </a:p>
        <a:p>
          <a:pPr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solidFill>
              <a:srgbClr val="C00000"/>
            </a:solidFill>
          </a:endParaRPr>
        </a:p>
      </dgm:t>
    </dgm:pt>
    <dgm:pt modelId="{4C9046A3-466B-4709-A05B-3C69C599C5FF}" type="parTrans" cxnId="{37CA1F40-BBDB-49F4-9E52-C70A85C27CD1}">
      <dgm:prSet/>
      <dgm:spPr/>
      <dgm:t>
        <a:bodyPr/>
        <a:lstStyle/>
        <a:p>
          <a:endParaRPr lang="ru-RU"/>
        </a:p>
      </dgm:t>
    </dgm:pt>
    <dgm:pt modelId="{A19509F1-06CB-48F1-9B52-641A5BC10A2A}" type="sibTrans" cxnId="{37CA1F40-BBDB-49F4-9E52-C70A85C27CD1}">
      <dgm:prSet/>
      <dgm:spPr/>
      <dgm:t>
        <a:bodyPr/>
        <a:lstStyle/>
        <a:p>
          <a:endParaRPr lang="ru-RU"/>
        </a:p>
      </dgm:t>
    </dgm:pt>
    <dgm:pt modelId="{1A570C84-41A1-4232-A719-9F5E50B4CD28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dirty="0" smtClean="0">
            <a:solidFill>
              <a:schemeClr val="tx1"/>
            </a:solidFill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Разрабатываются и утверждаются: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- учебный план;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- календарный учебный график;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- план внеурочной деятельности;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- календарный план воспитательной работы;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- характеристика условий реализации программы в соответствии с ФГОС</a:t>
          </a:r>
        </a:p>
        <a:p>
          <a:pPr algn="ctr"/>
          <a:endParaRPr lang="ru-RU" dirty="0"/>
        </a:p>
      </dgm:t>
    </dgm:pt>
    <dgm:pt modelId="{FF7E42EE-DDED-46AC-9350-661775C844E9}" type="parTrans" cxnId="{F2CF145A-B16B-4EAC-95BC-2690A85A826A}">
      <dgm:prSet/>
      <dgm:spPr/>
      <dgm:t>
        <a:bodyPr/>
        <a:lstStyle/>
        <a:p>
          <a:endParaRPr lang="ru-RU"/>
        </a:p>
      </dgm:t>
    </dgm:pt>
    <dgm:pt modelId="{A6E4C0D7-963A-4B43-9C4A-8F29177E94B7}" type="sibTrans" cxnId="{F2CF145A-B16B-4EAC-95BC-2690A85A826A}">
      <dgm:prSet/>
      <dgm:spPr/>
      <dgm:t>
        <a:bodyPr/>
        <a:lstStyle/>
        <a:p>
          <a:endParaRPr lang="ru-RU"/>
        </a:p>
      </dgm:t>
    </dgm:pt>
    <dgm:pt modelId="{C656DDC6-D7FB-48C7-A298-E049A352607D}" type="pres">
      <dgm:prSet presAssocID="{6E7F35AF-91DA-43A6-B08F-813BB9BE58F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710F1B-6B43-4758-990E-28ACFCA6B478}" type="pres">
      <dgm:prSet presAssocID="{29EF3187-5078-4C27-AF1C-EC6824C4C102}" presName="root1" presStyleCnt="0"/>
      <dgm:spPr/>
    </dgm:pt>
    <dgm:pt modelId="{D5BCCD87-E79E-46B9-9178-12881DFD593D}" type="pres">
      <dgm:prSet presAssocID="{29EF3187-5078-4C27-AF1C-EC6824C4C102}" presName="LevelOneTextNode" presStyleLbl="node0" presStyleIdx="0" presStyleCnt="1" custScaleX="1471228" custScaleY="2000000" custLinFactX="-200000" custLinFactNeighborX="-223238" custLinFactNeighborY="809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E494CB-5664-4958-B34E-2EE10C7CFF50}" type="pres">
      <dgm:prSet presAssocID="{29EF3187-5078-4C27-AF1C-EC6824C4C102}" presName="level2hierChild" presStyleCnt="0"/>
      <dgm:spPr/>
    </dgm:pt>
    <dgm:pt modelId="{8A8E39FE-5C01-487C-B902-B656237045FD}" type="pres">
      <dgm:prSet presAssocID="{B8FF48D5-68E9-4AF9-B0B6-12218D03D6FB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441FCE68-FA70-456E-90AC-D67A50845F3C}" type="pres">
      <dgm:prSet presAssocID="{B8FF48D5-68E9-4AF9-B0B6-12218D03D6FB}" presName="connTx" presStyleLbl="parChTrans1D2" presStyleIdx="0" presStyleCnt="2"/>
      <dgm:spPr/>
      <dgm:t>
        <a:bodyPr/>
        <a:lstStyle/>
        <a:p>
          <a:endParaRPr lang="ru-RU"/>
        </a:p>
      </dgm:t>
    </dgm:pt>
    <dgm:pt modelId="{3AE49A8B-A9FC-482B-9E81-E9CE6F6A550F}" type="pres">
      <dgm:prSet presAssocID="{DCD6A43C-F2FC-4C6E-AA6F-AAC887A3C075}" presName="root2" presStyleCnt="0"/>
      <dgm:spPr/>
    </dgm:pt>
    <dgm:pt modelId="{E730FEFA-FDEE-409C-9EB9-BF0FFCC0920B}" type="pres">
      <dgm:prSet presAssocID="{DCD6A43C-F2FC-4C6E-AA6F-AAC887A3C075}" presName="LevelTwoTextNode" presStyleLbl="node2" presStyleIdx="0" presStyleCnt="2" custScaleX="2000000" custScaleY="2000000" custLinFactY="-300000" custLinFactNeighborX="-25718" custLinFactNeighborY="-3733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15FBFD-5978-43F4-A8BF-DAD3F2371450}" type="pres">
      <dgm:prSet presAssocID="{DCD6A43C-F2FC-4C6E-AA6F-AAC887A3C075}" presName="level3hierChild" presStyleCnt="0"/>
      <dgm:spPr/>
    </dgm:pt>
    <dgm:pt modelId="{E0AF30C3-B093-4219-9FD4-FF2FE6EA0B0C}" type="pres">
      <dgm:prSet presAssocID="{C8657716-4EAE-4DA6-A9EA-AC71396DF73F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C6DBAF30-340B-407D-84AE-4A78B2A85205}" type="pres">
      <dgm:prSet presAssocID="{C8657716-4EAE-4DA6-A9EA-AC71396DF73F}" presName="connTx" presStyleLbl="parChTrans1D3" presStyleIdx="0" presStyleCnt="2"/>
      <dgm:spPr/>
      <dgm:t>
        <a:bodyPr/>
        <a:lstStyle/>
        <a:p>
          <a:endParaRPr lang="ru-RU"/>
        </a:p>
      </dgm:t>
    </dgm:pt>
    <dgm:pt modelId="{B8F6BB15-767E-42A6-BB88-9904E19DE036}" type="pres">
      <dgm:prSet presAssocID="{EDED0ABB-0427-4D16-ABA6-3D1C1E66BF88}" presName="root2" presStyleCnt="0"/>
      <dgm:spPr/>
    </dgm:pt>
    <dgm:pt modelId="{1FFD0974-4C42-43BF-970F-B27DFA1C88C5}" type="pres">
      <dgm:prSet presAssocID="{EDED0ABB-0427-4D16-ABA6-3D1C1E66BF88}" presName="LevelTwoTextNode" presStyleLbl="node3" presStyleIdx="0" presStyleCnt="2" custScaleX="2000000" custScaleY="2000000" custLinFactY="-300000" custLinFactNeighborX="20941" custLinFactNeighborY="-3733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D0B7ED-58C8-4255-8412-3E1A35519432}" type="pres">
      <dgm:prSet presAssocID="{EDED0ABB-0427-4D16-ABA6-3D1C1E66BF88}" presName="level3hierChild" presStyleCnt="0"/>
      <dgm:spPr/>
    </dgm:pt>
    <dgm:pt modelId="{226D0043-B968-48E0-AD6C-822F84742778}" type="pres">
      <dgm:prSet presAssocID="{4C9046A3-466B-4709-A05B-3C69C599C5FF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7FAF2842-5938-4162-99C0-5D24329B7106}" type="pres">
      <dgm:prSet presAssocID="{4C9046A3-466B-4709-A05B-3C69C599C5FF}" presName="connTx" presStyleLbl="parChTrans1D2" presStyleIdx="1" presStyleCnt="2"/>
      <dgm:spPr/>
      <dgm:t>
        <a:bodyPr/>
        <a:lstStyle/>
        <a:p>
          <a:endParaRPr lang="ru-RU"/>
        </a:p>
      </dgm:t>
    </dgm:pt>
    <dgm:pt modelId="{4797BAE8-864F-4C80-996A-504327294144}" type="pres">
      <dgm:prSet presAssocID="{1CD1ABC8-4FF3-4A33-8C0B-E3DB92A45A8C}" presName="root2" presStyleCnt="0"/>
      <dgm:spPr/>
    </dgm:pt>
    <dgm:pt modelId="{C5C83544-B53C-4F9B-986C-626F83EDCC60}" type="pres">
      <dgm:prSet presAssocID="{1CD1ABC8-4FF3-4A33-8C0B-E3DB92A45A8C}" presName="LevelTwoTextNode" presStyleLbl="node2" presStyleIdx="1" presStyleCnt="2" custScaleX="2000000" custScaleY="2000000" custLinFactY="300000" custLinFactNeighborX="-25718" custLinFactNeighborY="3553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C32223-85A5-4F8B-86B5-858E6ADB9F73}" type="pres">
      <dgm:prSet presAssocID="{1CD1ABC8-4FF3-4A33-8C0B-E3DB92A45A8C}" presName="level3hierChild" presStyleCnt="0"/>
      <dgm:spPr/>
    </dgm:pt>
    <dgm:pt modelId="{29E9EE5D-4C56-421D-BA4D-1BA450038388}" type="pres">
      <dgm:prSet presAssocID="{FF7E42EE-DDED-46AC-9350-661775C844E9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C09BD8B3-123F-4539-BF87-3914A6A18D4D}" type="pres">
      <dgm:prSet presAssocID="{FF7E42EE-DDED-46AC-9350-661775C844E9}" presName="connTx" presStyleLbl="parChTrans1D3" presStyleIdx="1" presStyleCnt="2"/>
      <dgm:spPr/>
      <dgm:t>
        <a:bodyPr/>
        <a:lstStyle/>
        <a:p>
          <a:endParaRPr lang="ru-RU"/>
        </a:p>
      </dgm:t>
    </dgm:pt>
    <dgm:pt modelId="{5FA7AF45-0DD7-4BCA-AFB8-4E5D693FAB52}" type="pres">
      <dgm:prSet presAssocID="{1A570C84-41A1-4232-A719-9F5E50B4CD28}" presName="root2" presStyleCnt="0"/>
      <dgm:spPr/>
    </dgm:pt>
    <dgm:pt modelId="{391D2A21-59C9-41DB-9213-78EEE93CDB69}" type="pres">
      <dgm:prSet presAssocID="{1A570C84-41A1-4232-A719-9F5E50B4CD28}" presName="LevelTwoTextNode" presStyleLbl="node3" presStyleIdx="1" presStyleCnt="2" custScaleX="2000000" custScaleY="2000000" custLinFactY="300000" custLinFactNeighborX="-31225" custLinFactNeighborY="3553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BECA28-8652-413D-8C05-2D9973316B34}" type="pres">
      <dgm:prSet presAssocID="{1A570C84-41A1-4232-A719-9F5E50B4CD28}" presName="level3hierChild" presStyleCnt="0"/>
      <dgm:spPr/>
    </dgm:pt>
  </dgm:ptLst>
  <dgm:cxnLst>
    <dgm:cxn modelId="{C2CBCBCC-50E9-4640-9AC0-58AA8B381B9A}" type="presOf" srcId="{1A570C84-41A1-4232-A719-9F5E50B4CD28}" destId="{391D2A21-59C9-41DB-9213-78EEE93CDB69}" srcOrd="0" destOrd="0" presId="urn:microsoft.com/office/officeart/2005/8/layout/hierarchy2"/>
    <dgm:cxn modelId="{8BE03549-312D-4407-89DD-363DC7C6BD71}" type="presOf" srcId="{DCD6A43C-F2FC-4C6E-AA6F-AAC887A3C075}" destId="{E730FEFA-FDEE-409C-9EB9-BF0FFCC0920B}" srcOrd="0" destOrd="0" presId="urn:microsoft.com/office/officeart/2005/8/layout/hierarchy2"/>
    <dgm:cxn modelId="{B78E7E52-D56D-4AF0-B4DE-A9EC6CEED333}" type="presOf" srcId="{4C9046A3-466B-4709-A05B-3C69C599C5FF}" destId="{7FAF2842-5938-4162-99C0-5D24329B7106}" srcOrd="1" destOrd="0" presId="urn:microsoft.com/office/officeart/2005/8/layout/hierarchy2"/>
    <dgm:cxn modelId="{ECCEFFFE-1FEB-44D9-B069-D9B66DAA0618}" type="presOf" srcId="{EDED0ABB-0427-4D16-ABA6-3D1C1E66BF88}" destId="{1FFD0974-4C42-43BF-970F-B27DFA1C88C5}" srcOrd="0" destOrd="0" presId="urn:microsoft.com/office/officeart/2005/8/layout/hierarchy2"/>
    <dgm:cxn modelId="{F2CF145A-B16B-4EAC-95BC-2690A85A826A}" srcId="{1CD1ABC8-4FF3-4A33-8C0B-E3DB92A45A8C}" destId="{1A570C84-41A1-4232-A719-9F5E50B4CD28}" srcOrd="0" destOrd="0" parTransId="{FF7E42EE-DDED-46AC-9350-661775C844E9}" sibTransId="{A6E4C0D7-963A-4B43-9C4A-8F29177E94B7}"/>
    <dgm:cxn modelId="{DFC267C8-1B7E-4838-97FC-934B1B01E7B0}" srcId="{DCD6A43C-F2FC-4C6E-AA6F-AAC887A3C075}" destId="{EDED0ABB-0427-4D16-ABA6-3D1C1E66BF88}" srcOrd="0" destOrd="0" parTransId="{C8657716-4EAE-4DA6-A9EA-AC71396DF73F}" sibTransId="{5687EE39-AAB4-402D-876C-CA28B572A2E2}"/>
    <dgm:cxn modelId="{4055110D-4E1D-49CD-BC15-AA9F22914AB6}" srcId="{6E7F35AF-91DA-43A6-B08F-813BB9BE58FD}" destId="{29EF3187-5078-4C27-AF1C-EC6824C4C102}" srcOrd="0" destOrd="0" parTransId="{82C8C620-51BF-48EF-BF0E-EA36AA389BB6}" sibTransId="{758445B0-49E8-47AC-A2F1-BA6CAD8DD34A}"/>
    <dgm:cxn modelId="{81952BC9-CC6B-4356-BB0E-B6D4F5DD4CD6}" type="presOf" srcId="{1CD1ABC8-4FF3-4A33-8C0B-E3DB92A45A8C}" destId="{C5C83544-B53C-4F9B-986C-626F83EDCC60}" srcOrd="0" destOrd="0" presId="urn:microsoft.com/office/officeart/2005/8/layout/hierarchy2"/>
    <dgm:cxn modelId="{323372EB-9FC9-4241-8042-3C2098688D15}" type="presOf" srcId="{29EF3187-5078-4C27-AF1C-EC6824C4C102}" destId="{D5BCCD87-E79E-46B9-9178-12881DFD593D}" srcOrd="0" destOrd="0" presId="urn:microsoft.com/office/officeart/2005/8/layout/hierarchy2"/>
    <dgm:cxn modelId="{37CA1F40-BBDB-49F4-9E52-C70A85C27CD1}" srcId="{29EF3187-5078-4C27-AF1C-EC6824C4C102}" destId="{1CD1ABC8-4FF3-4A33-8C0B-E3DB92A45A8C}" srcOrd="1" destOrd="0" parTransId="{4C9046A3-466B-4709-A05B-3C69C599C5FF}" sibTransId="{A19509F1-06CB-48F1-9B52-641A5BC10A2A}"/>
    <dgm:cxn modelId="{21D48E47-80A1-452B-A33F-8DF126656A45}" type="presOf" srcId="{6E7F35AF-91DA-43A6-B08F-813BB9BE58FD}" destId="{C656DDC6-D7FB-48C7-A298-E049A352607D}" srcOrd="0" destOrd="0" presId="urn:microsoft.com/office/officeart/2005/8/layout/hierarchy2"/>
    <dgm:cxn modelId="{268B1B5A-4003-4E60-BC84-25ADA077AF51}" type="presOf" srcId="{4C9046A3-466B-4709-A05B-3C69C599C5FF}" destId="{226D0043-B968-48E0-AD6C-822F84742778}" srcOrd="0" destOrd="0" presId="urn:microsoft.com/office/officeart/2005/8/layout/hierarchy2"/>
    <dgm:cxn modelId="{3816C5B6-E919-4D0B-AC86-1721941FE797}" srcId="{29EF3187-5078-4C27-AF1C-EC6824C4C102}" destId="{DCD6A43C-F2FC-4C6E-AA6F-AAC887A3C075}" srcOrd="0" destOrd="0" parTransId="{B8FF48D5-68E9-4AF9-B0B6-12218D03D6FB}" sibTransId="{B63A1A66-F86D-492F-A57D-177A775AB54E}"/>
    <dgm:cxn modelId="{F2A7EB31-6C32-47F5-8E82-2DD4018A88B1}" type="presOf" srcId="{B8FF48D5-68E9-4AF9-B0B6-12218D03D6FB}" destId="{8A8E39FE-5C01-487C-B902-B656237045FD}" srcOrd="0" destOrd="0" presId="urn:microsoft.com/office/officeart/2005/8/layout/hierarchy2"/>
    <dgm:cxn modelId="{B7D6490C-851E-4D04-88C8-FFEC7B345027}" type="presOf" srcId="{C8657716-4EAE-4DA6-A9EA-AC71396DF73F}" destId="{E0AF30C3-B093-4219-9FD4-FF2FE6EA0B0C}" srcOrd="0" destOrd="0" presId="urn:microsoft.com/office/officeart/2005/8/layout/hierarchy2"/>
    <dgm:cxn modelId="{72910372-DA56-45B8-B16F-124B9BBF9C04}" type="presOf" srcId="{C8657716-4EAE-4DA6-A9EA-AC71396DF73F}" destId="{C6DBAF30-340B-407D-84AE-4A78B2A85205}" srcOrd="1" destOrd="0" presId="urn:microsoft.com/office/officeart/2005/8/layout/hierarchy2"/>
    <dgm:cxn modelId="{6C05D970-6E66-4743-8062-5F8B0199E7DB}" type="presOf" srcId="{FF7E42EE-DDED-46AC-9350-661775C844E9}" destId="{C09BD8B3-123F-4539-BF87-3914A6A18D4D}" srcOrd="1" destOrd="0" presId="urn:microsoft.com/office/officeart/2005/8/layout/hierarchy2"/>
    <dgm:cxn modelId="{283E887E-F13A-4960-87E4-8B266ED9C34B}" type="presOf" srcId="{B8FF48D5-68E9-4AF9-B0B6-12218D03D6FB}" destId="{441FCE68-FA70-456E-90AC-D67A50845F3C}" srcOrd="1" destOrd="0" presId="urn:microsoft.com/office/officeart/2005/8/layout/hierarchy2"/>
    <dgm:cxn modelId="{9C39E38C-71F8-47FC-9681-35611E3B5D8B}" type="presOf" srcId="{FF7E42EE-DDED-46AC-9350-661775C844E9}" destId="{29E9EE5D-4C56-421D-BA4D-1BA450038388}" srcOrd="0" destOrd="0" presId="urn:microsoft.com/office/officeart/2005/8/layout/hierarchy2"/>
    <dgm:cxn modelId="{D9156E35-C299-4895-9130-1D51A994FFEA}" type="presParOf" srcId="{C656DDC6-D7FB-48C7-A298-E049A352607D}" destId="{63710F1B-6B43-4758-990E-28ACFCA6B478}" srcOrd="0" destOrd="0" presId="urn:microsoft.com/office/officeart/2005/8/layout/hierarchy2"/>
    <dgm:cxn modelId="{A61C4170-7BA2-40EF-868D-DE23BCE516D3}" type="presParOf" srcId="{63710F1B-6B43-4758-990E-28ACFCA6B478}" destId="{D5BCCD87-E79E-46B9-9178-12881DFD593D}" srcOrd="0" destOrd="0" presId="urn:microsoft.com/office/officeart/2005/8/layout/hierarchy2"/>
    <dgm:cxn modelId="{163FC937-B097-463E-84EF-06311E62B86C}" type="presParOf" srcId="{63710F1B-6B43-4758-990E-28ACFCA6B478}" destId="{9EE494CB-5664-4958-B34E-2EE10C7CFF50}" srcOrd="1" destOrd="0" presId="urn:microsoft.com/office/officeart/2005/8/layout/hierarchy2"/>
    <dgm:cxn modelId="{F7EF0746-AFAB-4C65-A387-956EC4580AB3}" type="presParOf" srcId="{9EE494CB-5664-4958-B34E-2EE10C7CFF50}" destId="{8A8E39FE-5C01-487C-B902-B656237045FD}" srcOrd="0" destOrd="0" presId="urn:microsoft.com/office/officeart/2005/8/layout/hierarchy2"/>
    <dgm:cxn modelId="{7A7BF0C1-7642-4EAF-A0FA-8C87E4EF14CC}" type="presParOf" srcId="{8A8E39FE-5C01-487C-B902-B656237045FD}" destId="{441FCE68-FA70-456E-90AC-D67A50845F3C}" srcOrd="0" destOrd="0" presId="urn:microsoft.com/office/officeart/2005/8/layout/hierarchy2"/>
    <dgm:cxn modelId="{9465AE35-1267-422F-A574-AB367DB74F38}" type="presParOf" srcId="{9EE494CB-5664-4958-B34E-2EE10C7CFF50}" destId="{3AE49A8B-A9FC-482B-9E81-E9CE6F6A550F}" srcOrd="1" destOrd="0" presId="urn:microsoft.com/office/officeart/2005/8/layout/hierarchy2"/>
    <dgm:cxn modelId="{81735CEA-668D-45EB-A754-7A3DA0642418}" type="presParOf" srcId="{3AE49A8B-A9FC-482B-9E81-E9CE6F6A550F}" destId="{E730FEFA-FDEE-409C-9EB9-BF0FFCC0920B}" srcOrd="0" destOrd="0" presId="urn:microsoft.com/office/officeart/2005/8/layout/hierarchy2"/>
    <dgm:cxn modelId="{C2C687BD-28EB-486D-A433-60FFE6DEE974}" type="presParOf" srcId="{3AE49A8B-A9FC-482B-9E81-E9CE6F6A550F}" destId="{E715FBFD-5978-43F4-A8BF-DAD3F2371450}" srcOrd="1" destOrd="0" presId="urn:microsoft.com/office/officeart/2005/8/layout/hierarchy2"/>
    <dgm:cxn modelId="{2AE7AE0D-19F8-47DF-8A40-047164F19880}" type="presParOf" srcId="{E715FBFD-5978-43F4-A8BF-DAD3F2371450}" destId="{E0AF30C3-B093-4219-9FD4-FF2FE6EA0B0C}" srcOrd="0" destOrd="0" presId="urn:microsoft.com/office/officeart/2005/8/layout/hierarchy2"/>
    <dgm:cxn modelId="{DCEC0263-03D6-4F97-91EB-2510D4248096}" type="presParOf" srcId="{E0AF30C3-B093-4219-9FD4-FF2FE6EA0B0C}" destId="{C6DBAF30-340B-407D-84AE-4A78B2A85205}" srcOrd="0" destOrd="0" presId="urn:microsoft.com/office/officeart/2005/8/layout/hierarchy2"/>
    <dgm:cxn modelId="{8AE8ABEC-FFCA-4919-8976-B573BB4C7917}" type="presParOf" srcId="{E715FBFD-5978-43F4-A8BF-DAD3F2371450}" destId="{B8F6BB15-767E-42A6-BB88-9904E19DE036}" srcOrd="1" destOrd="0" presId="urn:microsoft.com/office/officeart/2005/8/layout/hierarchy2"/>
    <dgm:cxn modelId="{387F3F68-9582-4094-8E41-411D0CCD07F2}" type="presParOf" srcId="{B8F6BB15-767E-42A6-BB88-9904E19DE036}" destId="{1FFD0974-4C42-43BF-970F-B27DFA1C88C5}" srcOrd="0" destOrd="0" presId="urn:microsoft.com/office/officeart/2005/8/layout/hierarchy2"/>
    <dgm:cxn modelId="{82953DC7-1A41-4C36-9107-74F73BE3DF87}" type="presParOf" srcId="{B8F6BB15-767E-42A6-BB88-9904E19DE036}" destId="{F7D0B7ED-58C8-4255-8412-3E1A35519432}" srcOrd="1" destOrd="0" presId="urn:microsoft.com/office/officeart/2005/8/layout/hierarchy2"/>
    <dgm:cxn modelId="{BC4505A2-2540-4B56-9908-CE3BEDE4ED3A}" type="presParOf" srcId="{9EE494CB-5664-4958-B34E-2EE10C7CFF50}" destId="{226D0043-B968-48E0-AD6C-822F84742778}" srcOrd="2" destOrd="0" presId="urn:microsoft.com/office/officeart/2005/8/layout/hierarchy2"/>
    <dgm:cxn modelId="{9C6DF8B9-0870-434F-B6F0-92B1FCA3545C}" type="presParOf" srcId="{226D0043-B968-48E0-AD6C-822F84742778}" destId="{7FAF2842-5938-4162-99C0-5D24329B7106}" srcOrd="0" destOrd="0" presId="urn:microsoft.com/office/officeart/2005/8/layout/hierarchy2"/>
    <dgm:cxn modelId="{5D22EBA7-55F1-4706-885E-0C5AAC191FFC}" type="presParOf" srcId="{9EE494CB-5664-4958-B34E-2EE10C7CFF50}" destId="{4797BAE8-864F-4C80-996A-504327294144}" srcOrd="3" destOrd="0" presId="urn:microsoft.com/office/officeart/2005/8/layout/hierarchy2"/>
    <dgm:cxn modelId="{E0FB124D-68D0-47C5-B415-966844303E1D}" type="presParOf" srcId="{4797BAE8-864F-4C80-996A-504327294144}" destId="{C5C83544-B53C-4F9B-986C-626F83EDCC60}" srcOrd="0" destOrd="0" presId="urn:microsoft.com/office/officeart/2005/8/layout/hierarchy2"/>
    <dgm:cxn modelId="{7E5C48AF-075E-421C-BDD0-8189C0B750D3}" type="presParOf" srcId="{4797BAE8-864F-4C80-996A-504327294144}" destId="{69C32223-85A5-4F8B-86B5-858E6ADB9F73}" srcOrd="1" destOrd="0" presId="urn:microsoft.com/office/officeart/2005/8/layout/hierarchy2"/>
    <dgm:cxn modelId="{161E978D-3E95-4816-91B7-BCD8B0E27563}" type="presParOf" srcId="{69C32223-85A5-4F8B-86B5-858E6ADB9F73}" destId="{29E9EE5D-4C56-421D-BA4D-1BA450038388}" srcOrd="0" destOrd="0" presId="urn:microsoft.com/office/officeart/2005/8/layout/hierarchy2"/>
    <dgm:cxn modelId="{0E2A8E45-6923-4AD1-B90C-5A2DBA54D18A}" type="presParOf" srcId="{29E9EE5D-4C56-421D-BA4D-1BA450038388}" destId="{C09BD8B3-123F-4539-BF87-3914A6A18D4D}" srcOrd="0" destOrd="0" presId="urn:microsoft.com/office/officeart/2005/8/layout/hierarchy2"/>
    <dgm:cxn modelId="{FB9086FF-DD62-4037-AFDB-90ACA6B2F92E}" type="presParOf" srcId="{69C32223-85A5-4F8B-86B5-858E6ADB9F73}" destId="{5FA7AF45-0DD7-4BCA-AFB8-4E5D693FAB52}" srcOrd="1" destOrd="0" presId="urn:microsoft.com/office/officeart/2005/8/layout/hierarchy2"/>
    <dgm:cxn modelId="{01FA9407-68CD-48FA-9731-2BE37459F1F7}" type="presParOf" srcId="{5FA7AF45-0DD7-4BCA-AFB8-4E5D693FAB52}" destId="{391D2A21-59C9-41DB-9213-78EEE93CDB69}" srcOrd="0" destOrd="0" presId="urn:microsoft.com/office/officeart/2005/8/layout/hierarchy2"/>
    <dgm:cxn modelId="{79F28646-DF8D-4BDD-9027-A1020EA1F210}" type="presParOf" srcId="{5FA7AF45-0DD7-4BCA-AFB8-4E5D693FAB52}" destId="{E3BECA28-8652-413D-8C05-2D9973316B3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F23C2F-D6BB-4F3C-9C59-923A253E5DC4}">
      <dsp:nvSpPr>
        <dsp:cNvPr id="0" name=""/>
        <dsp:cNvSpPr/>
      </dsp:nvSpPr>
      <dsp:spPr>
        <a:xfrm>
          <a:off x="0" y="0"/>
          <a:ext cx="8540397" cy="1187607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kern="1200" dirty="0" smtClean="0">
              <a:solidFill>
                <a:schemeClr val="tx1"/>
              </a:solidFill>
            </a:rPr>
            <a:t>Федеральная образовательная программа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kern="1200" dirty="0" smtClean="0">
              <a:solidFill>
                <a:schemeClr val="tx1"/>
              </a:solidFill>
            </a:rPr>
            <a:t>начального общего образования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kern="1200" dirty="0" smtClean="0">
              <a:solidFill>
                <a:schemeClr val="tx1"/>
              </a:solidFill>
            </a:rPr>
            <a:t>(приказ Министерства просвещения РФ от 16 ноября 2022 г. № 992)</a:t>
          </a:r>
          <a:endParaRPr lang="ru-RU" sz="1800" kern="1200" dirty="0" smtClean="0">
            <a:solidFill>
              <a:schemeClr val="tx1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chemeClr val="tx1"/>
            </a:solidFill>
          </a:endParaRPr>
        </a:p>
      </dsp:txBody>
      <dsp:txXfrm>
        <a:off x="57974" y="57974"/>
        <a:ext cx="8424449" cy="1071659"/>
      </dsp:txXfrm>
    </dsp:sp>
    <dsp:sp modelId="{8A84FB50-5EAC-46D0-A4A6-E2BE28718144}">
      <dsp:nvSpPr>
        <dsp:cNvPr id="0" name=""/>
        <dsp:cNvSpPr/>
      </dsp:nvSpPr>
      <dsp:spPr>
        <a:xfrm>
          <a:off x="275" y="1191312"/>
          <a:ext cx="8532554" cy="1187607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kern="1200" dirty="0" smtClean="0">
              <a:solidFill>
                <a:schemeClr val="tx1"/>
              </a:solidFill>
            </a:rPr>
            <a:t>Федеральная образовательная программа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kern="1200" dirty="0" smtClean="0">
              <a:solidFill>
                <a:schemeClr val="tx1"/>
              </a:solidFill>
            </a:rPr>
            <a:t>основного общего образования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kern="1200" dirty="0" smtClean="0">
              <a:solidFill>
                <a:schemeClr val="tx1"/>
              </a:solidFill>
            </a:rPr>
            <a:t>(</a:t>
          </a:r>
          <a:r>
            <a:rPr lang="ru-RU" altLang="ru-RU" sz="1800" kern="1200" dirty="0" smtClean="0">
              <a:solidFill>
                <a:schemeClr val="tx1"/>
              </a:solidFill>
            </a:rPr>
            <a:t>приказ Министерства просвещения РФ от 16 ноября 2022 г. № 993)</a:t>
          </a:r>
          <a:endParaRPr lang="ru-RU" sz="1800" kern="1200" dirty="0" smtClean="0">
            <a:solidFill>
              <a:schemeClr val="tx1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chemeClr val="tx1"/>
            </a:solidFill>
          </a:endParaRPr>
        </a:p>
      </dsp:txBody>
      <dsp:txXfrm>
        <a:off x="58249" y="1249286"/>
        <a:ext cx="8416606" cy="1071659"/>
      </dsp:txXfrm>
    </dsp:sp>
    <dsp:sp modelId="{CB4E0087-31FD-485D-BC09-1F9D5C9BC6E7}">
      <dsp:nvSpPr>
        <dsp:cNvPr id="0" name=""/>
        <dsp:cNvSpPr/>
      </dsp:nvSpPr>
      <dsp:spPr>
        <a:xfrm>
          <a:off x="275" y="2381888"/>
          <a:ext cx="8532554" cy="1187607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kern="1200" dirty="0" smtClean="0">
              <a:solidFill>
                <a:schemeClr val="tx1"/>
              </a:solidFill>
            </a:rPr>
            <a:t>Федеральная образовательная программа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kern="1200" dirty="0" smtClean="0">
              <a:solidFill>
                <a:schemeClr val="tx1"/>
              </a:solidFill>
            </a:rPr>
            <a:t>среднего общего образования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kern="1200" dirty="0" smtClean="0">
              <a:solidFill>
                <a:schemeClr val="tx1"/>
              </a:solidFill>
            </a:rPr>
            <a:t>(</a:t>
          </a:r>
          <a:r>
            <a:rPr lang="ru-RU" altLang="ru-RU" sz="1800" kern="1200" dirty="0" smtClean="0">
              <a:solidFill>
                <a:schemeClr val="tx1"/>
              </a:solidFill>
            </a:rPr>
            <a:t>приказ Министерства просвещения РФ от 23 ноября 2022 г. № 1014) </a:t>
          </a:r>
          <a:endParaRPr lang="ru-RU" sz="1800" kern="1200" dirty="0" smtClean="0">
            <a:solidFill>
              <a:schemeClr val="tx1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chemeClr val="tx1"/>
            </a:solidFill>
          </a:endParaRPr>
        </a:p>
      </dsp:txBody>
      <dsp:txXfrm>
        <a:off x="58249" y="2439862"/>
        <a:ext cx="8416606" cy="10716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CCD87-E79E-46B9-9178-12881DFD593D}">
      <dsp:nvSpPr>
        <dsp:cNvPr id="0" name=""/>
        <dsp:cNvSpPr/>
      </dsp:nvSpPr>
      <dsp:spPr>
        <a:xfrm>
          <a:off x="0" y="1192596"/>
          <a:ext cx="2257312" cy="153430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tx1"/>
              </a:solidFill>
            </a:rPr>
            <a:t>Механизмы введения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tx1"/>
              </a:solidFill>
            </a:rPr>
            <a:t>ФООП в ОО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44938" y="1237534"/>
        <a:ext cx="2167436" cy="1444429"/>
      </dsp:txXfrm>
    </dsp:sp>
    <dsp:sp modelId="{8A8E39FE-5C01-487C-B902-B656237045FD}">
      <dsp:nvSpPr>
        <dsp:cNvPr id="0" name=""/>
        <dsp:cNvSpPr/>
      </dsp:nvSpPr>
      <dsp:spPr>
        <a:xfrm rot="16291690">
          <a:off x="1676710" y="1361631"/>
          <a:ext cx="1193020" cy="3638"/>
        </a:xfrm>
        <a:custGeom>
          <a:avLst/>
          <a:gdLst/>
          <a:ahLst/>
          <a:cxnLst/>
          <a:rect l="0" t="0" r="0" b="0"/>
          <a:pathLst>
            <a:path>
              <a:moveTo>
                <a:pt x="0" y="1819"/>
              </a:moveTo>
              <a:lnTo>
                <a:pt x="1193020" y="1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43394" y="1333625"/>
        <a:ext cx="59651" cy="59651"/>
      </dsp:txXfrm>
    </dsp:sp>
    <dsp:sp modelId="{E730FEFA-FDEE-409C-9EB9-BF0FFCC0920B}">
      <dsp:nvSpPr>
        <dsp:cNvPr id="0" name=""/>
        <dsp:cNvSpPr/>
      </dsp:nvSpPr>
      <dsp:spPr>
        <a:xfrm>
          <a:off x="2289128" y="0"/>
          <a:ext cx="3068610" cy="153430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</a:rPr>
            <a:t>ООП ОО разрабатывается в соответствии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</a:rPr>
            <a:t>с ФГОС и ФООП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2334066" y="44938"/>
        <a:ext cx="2978734" cy="1444429"/>
      </dsp:txXfrm>
    </dsp:sp>
    <dsp:sp modelId="{E0AF30C3-B093-4219-9FD4-FF2FE6EA0B0C}">
      <dsp:nvSpPr>
        <dsp:cNvPr id="0" name=""/>
        <dsp:cNvSpPr/>
      </dsp:nvSpPr>
      <dsp:spPr>
        <a:xfrm>
          <a:off x="5357738" y="765333"/>
          <a:ext cx="110734" cy="3638"/>
        </a:xfrm>
        <a:custGeom>
          <a:avLst/>
          <a:gdLst/>
          <a:ahLst/>
          <a:cxnLst/>
          <a:rect l="0" t="0" r="0" b="0"/>
          <a:pathLst>
            <a:path>
              <a:moveTo>
                <a:pt x="0" y="1819"/>
              </a:moveTo>
              <a:lnTo>
                <a:pt x="110734" y="18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0337" y="764384"/>
        <a:ext cx="5536" cy="5536"/>
      </dsp:txXfrm>
    </dsp:sp>
    <dsp:sp modelId="{1FFD0974-4C42-43BF-970F-B27DFA1C88C5}">
      <dsp:nvSpPr>
        <dsp:cNvPr id="0" name=""/>
        <dsp:cNvSpPr/>
      </dsp:nvSpPr>
      <dsp:spPr>
        <a:xfrm>
          <a:off x="5468472" y="0"/>
          <a:ext cx="3068610" cy="153430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</a:rPr>
            <a:t>Содержание и планируемые результаты ООП ОО должны быть не ниже соответствующих содержания и планируемых результатов ФООП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5513410" y="44938"/>
        <a:ext cx="2978734" cy="1444429"/>
      </dsp:txXfrm>
    </dsp:sp>
    <dsp:sp modelId="{226D0043-B968-48E0-AD6C-822F84742778}">
      <dsp:nvSpPr>
        <dsp:cNvPr id="0" name=""/>
        <dsp:cNvSpPr/>
      </dsp:nvSpPr>
      <dsp:spPr>
        <a:xfrm rot="5297654">
          <a:off x="1738800" y="2492112"/>
          <a:ext cx="1068840" cy="3638"/>
        </a:xfrm>
        <a:custGeom>
          <a:avLst/>
          <a:gdLst/>
          <a:ahLst/>
          <a:cxnLst/>
          <a:rect l="0" t="0" r="0" b="0"/>
          <a:pathLst>
            <a:path>
              <a:moveTo>
                <a:pt x="0" y="1819"/>
              </a:moveTo>
              <a:lnTo>
                <a:pt x="1068840" y="1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46499" y="2467211"/>
        <a:ext cx="53442" cy="53442"/>
      </dsp:txXfrm>
    </dsp:sp>
    <dsp:sp modelId="{C5C83544-B53C-4F9B-986C-626F83EDCC60}">
      <dsp:nvSpPr>
        <dsp:cNvPr id="0" name=""/>
        <dsp:cNvSpPr/>
      </dsp:nvSpPr>
      <dsp:spPr>
        <a:xfrm>
          <a:off x="2289128" y="2260962"/>
          <a:ext cx="3068610" cy="153430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ООП ОО не разрабатывается, непосредственно применяется ФООП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>
            <a:solidFill>
              <a:srgbClr val="C00000"/>
            </a:solidFill>
          </a:endParaRPr>
        </a:p>
      </dsp:txBody>
      <dsp:txXfrm>
        <a:off x="2334066" y="2305900"/>
        <a:ext cx="2978734" cy="1444429"/>
      </dsp:txXfrm>
    </dsp:sp>
    <dsp:sp modelId="{29E9EE5D-4C56-421D-BA4D-1BA450038388}">
      <dsp:nvSpPr>
        <dsp:cNvPr id="0" name=""/>
        <dsp:cNvSpPr/>
      </dsp:nvSpPr>
      <dsp:spPr>
        <a:xfrm>
          <a:off x="5357738" y="3026296"/>
          <a:ext cx="52922" cy="3638"/>
        </a:xfrm>
        <a:custGeom>
          <a:avLst/>
          <a:gdLst/>
          <a:ahLst/>
          <a:cxnLst/>
          <a:rect l="0" t="0" r="0" b="0"/>
          <a:pathLst>
            <a:path>
              <a:moveTo>
                <a:pt x="0" y="1819"/>
              </a:moveTo>
              <a:lnTo>
                <a:pt x="52922" y="18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82876" y="3026792"/>
        <a:ext cx="2646" cy="2646"/>
      </dsp:txXfrm>
    </dsp:sp>
    <dsp:sp modelId="{391D2A21-59C9-41DB-9213-78EEE93CDB69}">
      <dsp:nvSpPr>
        <dsp:cNvPr id="0" name=""/>
        <dsp:cNvSpPr/>
      </dsp:nvSpPr>
      <dsp:spPr>
        <a:xfrm>
          <a:off x="5410661" y="2260962"/>
          <a:ext cx="3068610" cy="153430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dirty="0" smtClean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</a:rPr>
            <a:t>Разрабатываются и утверждаются: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</a:rPr>
            <a:t>- учебный план;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</a:rPr>
            <a:t>- календарный учебный график;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</a:rPr>
            <a:t>- план внеурочной деятельности;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</a:rPr>
            <a:t>- календарный план воспитательной работы;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</a:rPr>
            <a:t>- характеристика условий реализации программы в соответствии с ФГОС</a:t>
          </a:r>
        </a:p>
        <a:p>
          <a:pPr lvl="0" algn="ctr">
            <a:spcBef>
              <a:spcPct val="0"/>
            </a:spcBef>
          </a:pPr>
          <a:endParaRPr lang="ru-RU" kern="1200" dirty="0"/>
        </a:p>
      </dsp:txBody>
      <dsp:txXfrm>
        <a:off x="5455599" y="2305900"/>
        <a:ext cx="2978734" cy="1444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85C60-453B-4E72-9639-CECBD20837DF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E02C9-1FEE-40A1-9113-250D9CC1B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537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0846" tIns="45423" rIns="90846" bIns="4542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0846" tIns="45423" rIns="90846" bIns="4542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E0FC6DD-CB23-4625-8CC5-642B8788F1C6}" type="datetimeFigureOut">
              <a:rPr lang="ru-RU"/>
              <a:pPr>
                <a:defRPr/>
              </a:pPr>
              <a:t>23.05.2023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46" tIns="45423" rIns="90846" bIns="45423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0846" tIns="45423" rIns="90846" bIns="45423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90838" cy="496887"/>
          </a:xfrm>
          <a:prstGeom prst="rect">
            <a:avLst/>
          </a:prstGeom>
        </p:spPr>
        <p:txBody>
          <a:bodyPr vert="horz" lIns="90846" tIns="45423" rIns="90846" bIns="4542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6663" y="9428163"/>
            <a:ext cx="2890837" cy="496887"/>
          </a:xfrm>
          <a:prstGeom prst="rect">
            <a:avLst/>
          </a:prstGeom>
        </p:spPr>
        <p:txBody>
          <a:bodyPr vert="horz" wrap="square" lIns="90846" tIns="45423" rIns="90846" bIns="454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2679913-ADC8-42D5-8381-B809B14C73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Согласно пункту 4 статьи 3 Федерального закона от 24.09.2022 № 371-ФЗ «О внесении изменений в Федеральный закон «Об образовании в Российской Федерации» и статьи 1 Федерального закона «Об обязательных требованиях в Российской Федерации» </a:t>
            </a:r>
            <a:r>
              <a:rPr lang="ru-RU" altLang="ru-RU" b="1" smtClean="0"/>
              <a:t>не</a:t>
            </a:r>
            <a:r>
              <a:rPr lang="ru-RU" altLang="ru-RU" smtClean="0"/>
              <a:t> </a:t>
            </a:r>
            <a:r>
              <a:rPr lang="ru-RU" altLang="ru-RU" b="1" smtClean="0"/>
              <a:t>позднее</a:t>
            </a:r>
            <a:r>
              <a:rPr lang="ru-RU" altLang="ru-RU" smtClean="0"/>
              <a:t> </a:t>
            </a:r>
            <a:r>
              <a:rPr lang="ru-RU" altLang="ru-RU" b="1" smtClean="0"/>
              <a:t>1</a:t>
            </a:r>
            <a:r>
              <a:rPr lang="ru-RU" altLang="ru-RU" smtClean="0"/>
              <a:t> </a:t>
            </a:r>
            <a:r>
              <a:rPr lang="ru-RU" altLang="ru-RU" b="1" smtClean="0"/>
              <a:t>сентября</a:t>
            </a:r>
            <a:r>
              <a:rPr lang="ru-RU" altLang="ru-RU" smtClean="0"/>
              <a:t> </a:t>
            </a:r>
            <a:r>
              <a:rPr lang="ru-RU" altLang="ru-RU" b="1" smtClean="0"/>
              <a:t>2023</a:t>
            </a:r>
            <a:r>
              <a:rPr lang="ru-RU" altLang="ru-RU" smtClean="0"/>
              <a:t> </a:t>
            </a:r>
            <a:r>
              <a:rPr lang="ru-RU" altLang="ru-RU" b="1" smtClean="0"/>
              <a:t>года</a:t>
            </a:r>
            <a:r>
              <a:rPr lang="ru-RU" altLang="ru-RU" smtClean="0"/>
              <a:t> основные образовательные программы образовательных организаций, осуществляющих образовательную деятельность по имеющим государственную аккредитацию образовательным программам начального общего, основного общего, среднего общего образования, подлежат приведению в соответствие с Федеральными образовательными программами.</a:t>
            </a:r>
          </a:p>
          <a:p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b="1" smtClean="0"/>
              <a:t>ВСЕ</a:t>
            </a:r>
            <a:r>
              <a:rPr lang="ru-RU" altLang="ru-RU" smtClean="0"/>
              <a:t> классы с 1 по 11 с 1 сентября 2023 года переходят на реализацию Федеральных образовательных программ, то есть все школы должны свои  образовательные программы привести в соответствие с Федеральными.</a:t>
            </a:r>
          </a:p>
          <a:p>
            <a:r>
              <a:rPr lang="ru-RU" altLang="ru-RU" smtClean="0"/>
              <a:t>График введения обновленных Федеральных образовательных стандартов представлен на слайде:</a:t>
            </a:r>
          </a:p>
          <a:p>
            <a:r>
              <a:rPr lang="ru-RU" altLang="ru-RU" smtClean="0"/>
              <a:t>С 1 сентября 2023 года по обновленных стандартам в обязательном порядке обучаются 1-2 начальные классы и 5-6 классы, 10 классы – обучаются по ФГОС СОО, утвержденного приказом № 413, со внесенными изменениями 2022 года ( в учебном плане не менее 13 предметов) </a:t>
            </a:r>
          </a:p>
          <a:p>
            <a:r>
              <a:rPr lang="ru-RU" altLang="ru-RU" smtClean="0"/>
              <a:t>Обучение в 11 классе продолжается по ФГОС СОО, но до внесенных изменений, то есть по учебному плану составленному на уровень среднего общего образования в этом учебном году. Таким образом, если в этом учебном году в 10 классе например, не изучался предмет ГЕОГРАФИЯ -  не надо вводить ее в будущем 23/24 учебном году в 11 классе.</a:t>
            </a:r>
          </a:p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2B75F-93EE-4BEF-882A-86B21249EB18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9936D-B4DC-43BA-8653-33EC9154C5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7109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7E969-178B-4791-86C6-7C835F1475D3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1BC2C-792A-40E4-B61C-4D93F57273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958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D8FF3-BB79-4E18-B27C-2251496754E9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0271D-AB5C-4397-A7CF-18EAB4116A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0522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920DB-574D-4A1B-ABA1-5FE0DB80479E}" type="datetime1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6F98A-E822-43EC-9E34-5567E9B8E4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930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5854D-191A-494B-9BF6-644B8AA60FDC}" type="datetime1">
              <a:rPr lang="ru-RU" smtClean="0"/>
              <a:t>23.05.2023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1248D-A550-4D30-B036-C2A0C29C44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173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909EA-ECB4-4C18-8F56-B9767DDE9665}" type="datetime1">
              <a:rPr lang="ru-RU" smtClean="0"/>
              <a:t>23.05.2023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F2A08-2372-4F0F-BEA0-05A771D388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6139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B1168-EC24-4232-9BED-DF17D0CC1F14}" type="datetime1">
              <a:rPr lang="ru-RU" smtClean="0"/>
              <a:t>23.05.2023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E3213-02EA-48F2-A5AC-87E23059C1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353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7DA5B-37DF-4077-9BE1-A7A3D739976C}" type="datetime1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2BDE8-547F-477C-BD40-2DA8477FBE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01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93C53-6EEA-41C8-8157-254FBFAC07D7}" type="datetime1">
              <a:rPr lang="ru-RU" smtClean="0"/>
              <a:t>23.05.2023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30403-E8C9-42B3-9779-DA0998957F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765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EBD99-DFC3-4913-939E-EA2D2A603CEA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28C0B-B222-456E-A502-027B325528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785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ED298-BF60-4383-9EAE-D5F7506F58CA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699F-9EE3-4048-887C-923D5CEDB0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411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327315-7860-4266-B9A4-78B88E7AD2E9}" type="datetime1">
              <a:rPr lang="ru-RU" smtClean="0"/>
              <a:t>23.05.2023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9354264-6378-4734-901F-CFAD77A5E5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Text Box 6"/>
          <p:cNvSpPr txBox="1">
            <a:spLocks noChangeArrowheads="1"/>
          </p:cNvSpPr>
          <p:nvPr/>
        </p:nvSpPr>
        <p:spPr bwMode="auto">
          <a:xfrm>
            <a:off x="1601788" y="411163"/>
            <a:ext cx="7362825" cy="4321175"/>
          </a:xfrm>
          <a:prstGeom prst="rect">
            <a:avLst/>
          </a:prstGeom>
          <a:solidFill>
            <a:schemeClr val="bg1"/>
          </a:solidFill>
          <a:ln w="0"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300">
              <a:solidFill>
                <a:srgbClr val="7F7F7F"/>
              </a:solidFill>
            </a:endParaRPr>
          </a:p>
          <a:p>
            <a:pPr eaLnBrk="1" hangingPunct="1"/>
            <a:endParaRPr lang="ru-RU" altLang="ru-RU" sz="2400">
              <a:solidFill>
                <a:srgbClr val="7F7F7F"/>
              </a:solidFill>
            </a:endParaRPr>
          </a:p>
          <a:p>
            <a:pPr eaLnBrk="1" hangingPunct="1"/>
            <a:endParaRPr lang="ru-RU" altLang="ru-RU" sz="2400">
              <a:solidFill>
                <a:srgbClr val="C00000"/>
              </a:solidFill>
            </a:endParaRPr>
          </a:p>
          <a:p>
            <a:pPr algn="ctr" eaLnBrk="1" hangingPunct="1"/>
            <a:r>
              <a:rPr lang="ru-RU" altLang="ru-RU" sz="2400" b="1">
                <a:solidFill>
                  <a:srgbClr val="10253F"/>
                </a:solidFill>
                <a:cs typeface="Arial" panose="020B0604020202020204" pitchFamily="34" charset="0"/>
              </a:rPr>
              <a:t>О введении обновленных федеральных государственных образовательных стандартов общего образования и федеральных основных общеобразовательных программ </a:t>
            </a:r>
          </a:p>
          <a:p>
            <a:pPr algn="r" eaLnBrk="1" hangingPunct="1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altLang="ru-RU" sz="2400" b="1">
                <a:solidFill>
                  <a:srgbClr val="10253F"/>
                </a:solidFill>
                <a:cs typeface="Arial" panose="020B0604020202020204" pitchFamily="34" charset="0"/>
              </a:rPr>
              <a:t> </a:t>
            </a:r>
            <a:r>
              <a:rPr lang="ru-RU" altLang="ru-RU" sz="1100">
                <a:solidFill>
                  <a:srgbClr val="7F7F7F"/>
                </a:solidFill>
                <a:latin typeface="Trebuchet MS" panose="020B0603020202020204" pitchFamily="34" charset="0"/>
              </a:rPr>
              <a:t>Егорова В.В., </a:t>
            </a:r>
          </a:p>
          <a:p>
            <a:pPr algn="r" eaLnBrk="1" hangingPunct="1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altLang="ru-RU" sz="1100">
                <a:solidFill>
                  <a:srgbClr val="7F7F7F"/>
                </a:solidFill>
                <a:latin typeface="Trebuchet MS" panose="020B0603020202020204" pitchFamily="34" charset="0"/>
              </a:rPr>
              <a:t>заведующий информационно-</a:t>
            </a:r>
          </a:p>
          <a:p>
            <a:pPr algn="r" eaLnBrk="1" hangingPunct="1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altLang="ru-RU" sz="1100">
                <a:solidFill>
                  <a:srgbClr val="7F7F7F"/>
                </a:solidFill>
                <a:latin typeface="Trebuchet MS" panose="020B0603020202020204" pitchFamily="34" charset="0"/>
              </a:rPr>
              <a:t>методическим отделом – </a:t>
            </a:r>
          </a:p>
          <a:p>
            <a:pPr algn="r" eaLnBrk="1" hangingPunct="1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altLang="ru-RU" sz="1100">
                <a:solidFill>
                  <a:srgbClr val="7F7F7F"/>
                </a:solidFill>
                <a:latin typeface="Trebuchet MS" panose="020B0603020202020204" pitchFamily="34" charset="0"/>
              </a:rPr>
              <a:t>заместитель начальника</a:t>
            </a:r>
            <a:r>
              <a:rPr lang="ru-RU" altLang="ru-RU" b="1">
                <a:solidFill>
                  <a:srgbClr val="7F7F7F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/>
            <a:endParaRPr lang="ru-RU" altLang="ru-RU" b="1">
              <a:solidFill>
                <a:srgbClr val="7F7F7F"/>
              </a:solidFill>
              <a:cs typeface="Arial" panose="020B0604020202020204" pitchFamily="34" charset="0"/>
            </a:endParaRPr>
          </a:p>
          <a:p>
            <a:pPr eaLnBrk="1" hangingPunct="1"/>
            <a:endParaRPr lang="ru-RU" altLang="ru-RU" b="1">
              <a:solidFill>
                <a:srgbClr val="7F7F7F"/>
              </a:solidFill>
              <a:cs typeface="Arial" panose="020B0604020202020204" pitchFamily="34" charset="0"/>
            </a:endParaRPr>
          </a:p>
          <a:p>
            <a:pPr eaLnBrk="1" hangingPunct="1"/>
            <a:endParaRPr lang="ru-RU" altLang="ru-RU" b="1">
              <a:solidFill>
                <a:srgbClr val="7F7F7F"/>
              </a:solidFill>
              <a:cs typeface="Arial" panose="020B0604020202020204" pitchFamily="34" charset="0"/>
            </a:endParaRPr>
          </a:p>
          <a:p>
            <a:pPr eaLnBrk="1" hangingPunct="1"/>
            <a:endParaRPr lang="ru-RU" altLang="ru-RU" b="1">
              <a:solidFill>
                <a:srgbClr val="7F7F7F"/>
              </a:solidFill>
              <a:cs typeface="Arial" panose="020B0604020202020204" pitchFamily="34" charset="0"/>
            </a:endParaRPr>
          </a:p>
          <a:p>
            <a:pPr eaLnBrk="1" hangingPunct="1"/>
            <a:endParaRPr lang="ru-RU" altLang="ru-RU" b="1">
              <a:solidFill>
                <a:srgbClr val="7F7F7F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1385888" y="4803775"/>
            <a:ext cx="7434262" cy="36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1476375" y="1058863"/>
            <a:ext cx="17463" cy="2322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AA2B2-997D-4680-928F-151585630A9E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585788" y="50800"/>
            <a:ext cx="8558212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700" b="1">
                <a:solidFill>
                  <a:srgbClr val="C00000"/>
                </a:solidFill>
              </a:rPr>
              <a:t>ч. 6.5 ст. 12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700" b="1">
                <a:solidFill>
                  <a:srgbClr val="C00000"/>
                </a:solidFill>
              </a:rPr>
              <a:t>ФЗ от 29.12.2012 г.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700" b="1">
                <a:solidFill>
                  <a:srgbClr val="C00000"/>
                </a:solidFill>
              </a:rPr>
              <a:t>№ 273-ФЗ «Об образовании в РФ» 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603052" y="1300868"/>
          <a:ext cx="8540948" cy="3570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5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17463"/>
            <a:ext cx="16954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8" y="-11113"/>
            <a:ext cx="1401762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D86750-98CD-46E7-A43B-17EF1EF16816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8" y="-11113"/>
            <a:ext cx="1401762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17463"/>
            <a:ext cx="16954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Объект 4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" t="17075" r="21442" b="8670"/>
          <a:stretch>
            <a:fillRect/>
          </a:stretch>
        </p:blipFill>
        <p:spPr>
          <a:xfrm>
            <a:off x="539750" y="915988"/>
            <a:ext cx="8569325" cy="4227512"/>
          </a:xfr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B6C552-9D83-4713-B42B-E2A989AA6DD8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8" y="0"/>
            <a:ext cx="1401762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0"/>
            <a:ext cx="126206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668338" y="77788"/>
            <a:ext cx="512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C00000"/>
                </a:solidFill>
              </a:rPr>
              <a:t>Введение обновленных ФГОС и ФООП</a:t>
            </a: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630238" y="779463"/>
            <a:ext cx="5689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/>
              <a:t>Введение ФГОС НОО, ООО, СОО: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22300" y="1265238"/>
          <a:ext cx="5688013" cy="1336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865">
                  <a:extLst>
                    <a:ext uri="{9D8B030D-6E8A-4147-A177-3AD203B41FA5}">
                      <a16:colId xmlns:a16="http://schemas.microsoft.com/office/drawing/2014/main" val="817987060"/>
                    </a:ext>
                  </a:extLst>
                </a:gridCol>
                <a:gridCol w="288002">
                  <a:extLst>
                    <a:ext uri="{9D8B030D-6E8A-4147-A177-3AD203B41FA5}">
                      <a16:colId xmlns:a16="http://schemas.microsoft.com/office/drawing/2014/main" val="3746927570"/>
                    </a:ext>
                  </a:extLst>
                </a:gridCol>
                <a:gridCol w="288001">
                  <a:extLst>
                    <a:ext uri="{9D8B030D-6E8A-4147-A177-3AD203B41FA5}">
                      <a16:colId xmlns:a16="http://schemas.microsoft.com/office/drawing/2014/main" val="2487548815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563547978"/>
                    </a:ext>
                  </a:extLst>
                </a:gridCol>
                <a:gridCol w="288001">
                  <a:extLst>
                    <a:ext uri="{9D8B030D-6E8A-4147-A177-3AD203B41FA5}">
                      <a16:colId xmlns:a16="http://schemas.microsoft.com/office/drawing/2014/main" val="933408065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4232537489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830055746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1578804767"/>
                    </a:ext>
                  </a:extLst>
                </a:gridCol>
                <a:gridCol w="288001">
                  <a:extLst>
                    <a:ext uri="{9D8B030D-6E8A-4147-A177-3AD203B41FA5}">
                      <a16:colId xmlns:a16="http://schemas.microsoft.com/office/drawing/2014/main" val="930129644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400727419"/>
                    </a:ext>
                  </a:extLst>
                </a:gridCol>
                <a:gridCol w="360003">
                  <a:extLst>
                    <a:ext uri="{9D8B030D-6E8A-4147-A177-3AD203B41FA5}">
                      <a16:colId xmlns:a16="http://schemas.microsoft.com/office/drawing/2014/main" val="1489922280"/>
                    </a:ext>
                  </a:extLst>
                </a:gridCol>
                <a:gridCol w="381140">
                  <a:extLst>
                    <a:ext uri="{9D8B030D-6E8A-4147-A177-3AD203B41FA5}">
                      <a16:colId xmlns:a16="http://schemas.microsoft.com/office/drawing/2014/main" val="3934409539"/>
                    </a:ext>
                  </a:extLst>
                </a:gridCol>
              </a:tblGrid>
              <a:tr h="44250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Класс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988544"/>
                  </a:ext>
                </a:extLst>
              </a:tr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2022-2023 уч.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243390"/>
                  </a:ext>
                </a:extLst>
              </a:tr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2023-2024 уч. год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970360"/>
                  </a:ext>
                </a:extLst>
              </a:tr>
              <a:tr h="34545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2024-2025 уч. год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27" marB="45727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65966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486525" y="1295400"/>
          <a:ext cx="2657475" cy="1277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5943">
                  <a:extLst>
                    <a:ext uri="{9D8B030D-6E8A-4147-A177-3AD203B41FA5}">
                      <a16:colId xmlns:a16="http://schemas.microsoft.com/office/drawing/2014/main" val="719748181"/>
                    </a:ext>
                  </a:extLst>
                </a:gridCol>
                <a:gridCol w="251532">
                  <a:extLst>
                    <a:ext uri="{9D8B030D-6E8A-4147-A177-3AD203B41FA5}">
                      <a16:colId xmlns:a16="http://schemas.microsoft.com/office/drawing/2014/main" val="1402633369"/>
                    </a:ext>
                  </a:extLst>
                </a:gridCol>
              </a:tblGrid>
              <a:tr h="424387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Обязательное введение ФГОС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6" marB="45726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4" marR="91444" marT="45726" marB="45726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946658"/>
                  </a:ext>
                </a:extLst>
              </a:tr>
              <a:tr h="426775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Введение ФГОС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по мере готовности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6" marB="45726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4" marR="91444" marT="45726" marB="45726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424544"/>
                  </a:ext>
                </a:extLst>
              </a:tr>
              <a:tr h="426775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Обучение в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соответствии с ФГОС СОО 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6" marB="45726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4" marR="91444" marT="45726" marB="45726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93581"/>
                  </a:ext>
                </a:extLst>
              </a:tr>
            </a:tbl>
          </a:graphicData>
        </a:graphic>
      </p:graphicFrame>
      <p:sp>
        <p:nvSpPr>
          <p:cNvPr id="9304" name="TextBox 8"/>
          <p:cNvSpPr txBox="1">
            <a:spLocks noChangeArrowheads="1"/>
          </p:cNvSpPr>
          <p:nvPr/>
        </p:nvSpPr>
        <p:spPr bwMode="auto">
          <a:xfrm>
            <a:off x="668338" y="3338513"/>
            <a:ext cx="6135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/>
              <a:t>Введение ФООП НОО, ООО, СОО </a:t>
            </a:r>
            <a:r>
              <a:rPr lang="ru-RU" altLang="ru-RU" sz="1800" b="1" u="sng"/>
              <a:t>с 1 сентября 2023</a:t>
            </a:r>
            <a:r>
              <a:rPr lang="ru-RU" altLang="ru-RU" sz="1800" b="1"/>
              <a:t>: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44525" y="3940175"/>
          <a:ext cx="5689601" cy="62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621">
                  <a:extLst>
                    <a:ext uri="{9D8B030D-6E8A-4147-A177-3AD203B41FA5}">
                      <a16:colId xmlns:a16="http://schemas.microsoft.com/office/drawing/2014/main" val="576246329"/>
                    </a:ext>
                  </a:extLst>
                </a:gridCol>
                <a:gridCol w="288082">
                  <a:extLst>
                    <a:ext uri="{9D8B030D-6E8A-4147-A177-3AD203B41FA5}">
                      <a16:colId xmlns:a16="http://schemas.microsoft.com/office/drawing/2014/main" val="3910671433"/>
                    </a:ext>
                  </a:extLst>
                </a:gridCol>
                <a:gridCol w="288081">
                  <a:extLst>
                    <a:ext uri="{9D8B030D-6E8A-4147-A177-3AD203B41FA5}">
                      <a16:colId xmlns:a16="http://schemas.microsoft.com/office/drawing/2014/main" val="609283362"/>
                    </a:ext>
                  </a:extLst>
                </a:gridCol>
                <a:gridCol w="216061">
                  <a:extLst>
                    <a:ext uri="{9D8B030D-6E8A-4147-A177-3AD203B41FA5}">
                      <a16:colId xmlns:a16="http://schemas.microsoft.com/office/drawing/2014/main" val="2930110221"/>
                    </a:ext>
                  </a:extLst>
                </a:gridCol>
                <a:gridCol w="288081">
                  <a:extLst>
                    <a:ext uri="{9D8B030D-6E8A-4147-A177-3AD203B41FA5}">
                      <a16:colId xmlns:a16="http://schemas.microsoft.com/office/drawing/2014/main" val="367507434"/>
                    </a:ext>
                  </a:extLst>
                </a:gridCol>
                <a:gridCol w="216061">
                  <a:extLst>
                    <a:ext uri="{9D8B030D-6E8A-4147-A177-3AD203B41FA5}">
                      <a16:colId xmlns:a16="http://schemas.microsoft.com/office/drawing/2014/main" val="167756232"/>
                    </a:ext>
                  </a:extLst>
                </a:gridCol>
                <a:gridCol w="216061">
                  <a:extLst>
                    <a:ext uri="{9D8B030D-6E8A-4147-A177-3AD203B41FA5}">
                      <a16:colId xmlns:a16="http://schemas.microsoft.com/office/drawing/2014/main" val="3261291092"/>
                    </a:ext>
                  </a:extLst>
                </a:gridCol>
                <a:gridCol w="216061">
                  <a:extLst>
                    <a:ext uri="{9D8B030D-6E8A-4147-A177-3AD203B41FA5}">
                      <a16:colId xmlns:a16="http://schemas.microsoft.com/office/drawing/2014/main" val="1246107196"/>
                    </a:ext>
                  </a:extLst>
                </a:gridCol>
                <a:gridCol w="288081">
                  <a:extLst>
                    <a:ext uri="{9D8B030D-6E8A-4147-A177-3AD203B41FA5}">
                      <a16:colId xmlns:a16="http://schemas.microsoft.com/office/drawing/2014/main" val="1500637181"/>
                    </a:ext>
                  </a:extLst>
                </a:gridCol>
                <a:gridCol w="216061">
                  <a:extLst>
                    <a:ext uri="{9D8B030D-6E8A-4147-A177-3AD203B41FA5}">
                      <a16:colId xmlns:a16="http://schemas.microsoft.com/office/drawing/2014/main" val="2326843684"/>
                    </a:ext>
                  </a:extLst>
                </a:gridCol>
                <a:gridCol w="360103">
                  <a:extLst>
                    <a:ext uri="{9D8B030D-6E8A-4147-A177-3AD203B41FA5}">
                      <a16:colId xmlns:a16="http://schemas.microsoft.com/office/drawing/2014/main" val="3633017267"/>
                    </a:ext>
                  </a:extLst>
                </a:gridCol>
                <a:gridCol w="381247">
                  <a:extLst>
                    <a:ext uri="{9D8B030D-6E8A-4147-A177-3AD203B41FA5}">
                      <a16:colId xmlns:a16="http://schemas.microsoft.com/office/drawing/2014/main" val="2822339784"/>
                    </a:ext>
                  </a:extLst>
                </a:gridCol>
              </a:tblGrid>
              <a:tr h="346567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Класс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28164"/>
                  </a:ext>
                </a:extLst>
              </a:tr>
              <a:tr h="27414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2023-2024 уч.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633" marB="45633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5942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591300" y="4037013"/>
          <a:ext cx="2447925" cy="427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936">
                  <a:extLst>
                    <a:ext uri="{9D8B030D-6E8A-4147-A177-3AD203B41FA5}">
                      <a16:colId xmlns:a16="http://schemas.microsoft.com/office/drawing/2014/main" val="2394161969"/>
                    </a:ext>
                  </a:extLst>
                </a:gridCol>
                <a:gridCol w="359989">
                  <a:extLst>
                    <a:ext uri="{9D8B030D-6E8A-4147-A177-3AD203B41FA5}">
                      <a16:colId xmlns:a16="http://schemas.microsoft.com/office/drawing/2014/main" val="2872300015"/>
                    </a:ext>
                  </a:extLst>
                </a:gridCol>
              </a:tblGrid>
              <a:tr h="427037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Обязательное введение ФООП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754" marB="4575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27" marR="91427" marT="45754" marB="45754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660929"/>
                  </a:ext>
                </a:extLst>
              </a:tr>
            </a:tbl>
          </a:graphicData>
        </a:graphic>
      </p:graphicFrame>
      <p:sp>
        <p:nvSpPr>
          <p:cNvPr id="9354" name="TextBox 1"/>
          <p:cNvSpPr txBox="1">
            <a:spLocks noChangeArrowheads="1"/>
          </p:cNvSpPr>
          <p:nvPr/>
        </p:nvSpPr>
        <p:spPr bwMode="auto">
          <a:xfrm>
            <a:off x="622300" y="4718050"/>
            <a:ext cx="8416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</a:rPr>
              <a:t>Важно! </a:t>
            </a:r>
            <a:r>
              <a:rPr lang="ru-RU" altLang="ru-RU" sz="1800" b="1"/>
              <a:t>11 класс: учебный план не меняется в 2023-2024 учебном году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5F8E83-1BA0-41D1-AFFF-8B7FFCA9FFE2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Объект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1" t="4243" r="27203" b="10893"/>
          <a:stretch>
            <a:fillRect/>
          </a:stretch>
        </p:blipFill>
        <p:spPr>
          <a:xfrm>
            <a:off x="539750" y="-14288"/>
            <a:ext cx="7559675" cy="5065713"/>
          </a:xfrm>
        </p:spPr>
      </p:pic>
      <p:sp>
        <p:nvSpPr>
          <p:cNvPr id="6" name="Овал 5"/>
          <p:cNvSpPr/>
          <p:nvPr/>
        </p:nvSpPr>
        <p:spPr>
          <a:xfrm>
            <a:off x="2124075" y="1131888"/>
            <a:ext cx="1584325" cy="10810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39750" y="1143000"/>
            <a:ext cx="1584325" cy="1081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C06D4F-086B-4984-A504-00810FBA8CB9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5256212" cy="857250"/>
          </a:xfrm>
        </p:spPr>
        <p:txBody>
          <a:bodyPr/>
          <a:lstStyle/>
          <a:p>
            <a:r>
              <a:rPr lang="ru-RU" altLang="ru-RU" sz="2800" smtClean="0"/>
              <a:t>Механизм введения ФООП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611188" y="1200150"/>
          <a:ext cx="8075612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8" name="Схема 17"/>
          <p:cNvGraphicFramePr/>
          <p:nvPr/>
        </p:nvGraphicFramePr>
        <p:xfrm>
          <a:off x="583104" y="1259416"/>
          <a:ext cx="8537083" cy="3795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3318" name="Рисунок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4763"/>
            <a:ext cx="14033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Рисунок 1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4763"/>
            <a:ext cx="1470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Стрелка вправо 20"/>
          <p:cNvSpPr/>
          <p:nvPr/>
        </p:nvSpPr>
        <p:spPr>
          <a:xfrm rot="19953337">
            <a:off x="2625725" y="2332038"/>
            <a:ext cx="365125" cy="377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1654203">
            <a:off x="2686050" y="3552825"/>
            <a:ext cx="366713" cy="342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5691188" y="1851025"/>
            <a:ext cx="360362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5651500" y="4011613"/>
            <a:ext cx="328613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24" name="TextBox 1"/>
          <p:cNvSpPr txBox="1">
            <a:spLocks noChangeArrowheads="1"/>
          </p:cNvSpPr>
          <p:nvPr/>
        </p:nvSpPr>
        <p:spPr bwMode="auto">
          <a:xfrm>
            <a:off x="5133975" y="939800"/>
            <a:ext cx="14668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/>
              <a:t>1 вариант</a:t>
            </a:r>
          </a:p>
        </p:txBody>
      </p:sp>
      <p:sp>
        <p:nvSpPr>
          <p:cNvPr id="13325" name="TextBox 2"/>
          <p:cNvSpPr txBox="1">
            <a:spLocks noChangeArrowheads="1"/>
          </p:cNvSpPr>
          <p:nvPr/>
        </p:nvSpPr>
        <p:spPr bwMode="auto">
          <a:xfrm>
            <a:off x="5337175" y="3157538"/>
            <a:ext cx="1466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/>
              <a:t>2 вариант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5531FC-696A-4446-B88F-F5703DCD7B45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1113"/>
          <a:ext cx="9144000" cy="4079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05">
                  <a:extLst>
                    <a:ext uri="{9D8B030D-6E8A-4147-A177-3AD203B41FA5}">
                      <a16:colId xmlns:a16="http://schemas.microsoft.com/office/drawing/2014/main" val="3488707935"/>
                    </a:ext>
                  </a:extLst>
                </a:gridCol>
                <a:gridCol w="4175212">
                  <a:extLst>
                    <a:ext uri="{9D8B030D-6E8A-4147-A177-3AD203B41FA5}">
                      <a16:colId xmlns:a16="http://schemas.microsoft.com/office/drawing/2014/main" val="826373689"/>
                    </a:ext>
                  </a:extLst>
                </a:gridCol>
                <a:gridCol w="4499483">
                  <a:extLst>
                    <a:ext uri="{9D8B030D-6E8A-4147-A177-3AD203B41FA5}">
                      <a16:colId xmlns:a16="http://schemas.microsoft.com/office/drawing/2014/main" val="1178586719"/>
                    </a:ext>
                  </a:extLst>
                </a:gridCol>
              </a:tblGrid>
              <a:tr h="28097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№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Документ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Действия</a:t>
                      </a:r>
                      <a:endParaRPr lang="ru-RU" sz="1200" dirty="0"/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1354369982"/>
                  </a:ext>
                </a:extLst>
              </a:tr>
              <a:tr h="45956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1.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ФОП НОО, ООО, СОО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 скачиваем и размещаем на сайте во вкладке</a:t>
                      </a:r>
                      <a:r>
                        <a:rPr lang="ru-RU" sz="1200" baseline="0" dirty="0" smtClean="0"/>
                        <a:t> ОП (посл. версия)</a:t>
                      </a:r>
                      <a:endParaRPr lang="ru-RU" sz="1200" dirty="0"/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1560707436"/>
                  </a:ext>
                </a:extLst>
              </a:tr>
              <a:tr h="28097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2.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Учебный план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- формируем в конструкторе *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636220672"/>
                  </a:ext>
                </a:extLst>
              </a:tr>
              <a:tr h="28097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Рабочие программы: 3/6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- формируем</a:t>
                      </a:r>
                      <a:r>
                        <a:rPr lang="ru-RU" sz="1200" baseline="0" dirty="0" smtClean="0">
                          <a:solidFill>
                            <a:srgbClr val="FF0000"/>
                          </a:solidFill>
                        </a:rPr>
                        <a:t> в конструкторе *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428577909"/>
                  </a:ext>
                </a:extLst>
              </a:tr>
              <a:tr h="45956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4.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Календарный учебный график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 применяем ФКУГ (внутри ФОП)</a:t>
                      </a:r>
                      <a:r>
                        <a:rPr lang="ru-RU" sz="1200" baseline="0" dirty="0" smtClean="0"/>
                        <a:t> или разрабатываем и утверждаем сами. Приказ на учебный год с датами.</a:t>
                      </a:r>
                      <a:endParaRPr lang="ru-RU" sz="1200" dirty="0"/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207797000"/>
                  </a:ext>
                </a:extLst>
              </a:tr>
              <a:tr h="571465">
                <a:tc>
                  <a:txBody>
                    <a:bodyPr/>
                    <a:lstStyle/>
                    <a:p>
                      <a:r>
                        <a:rPr lang="ru-RU" sz="1200" i="0" dirty="0" smtClean="0"/>
                        <a:t>5.</a:t>
                      </a:r>
                      <a:endParaRPr lang="ru-RU" sz="1200" i="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i="0" dirty="0" smtClean="0"/>
                        <a:t>План внеурочной деятельности *</a:t>
                      </a:r>
                      <a:endParaRPr lang="ru-RU" sz="1200" i="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i="0" dirty="0" smtClean="0"/>
                        <a:t>- разрабатывают и утверждают сами (разговор о важном, функциональная</a:t>
                      </a:r>
                      <a:r>
                        <a:rPr lang="ru-RU" sz="1200" i="0" baseline="0" dirty="0" smtClean="0"/>
                        <a:t> грамотность, профориентация).</a:t>
                      </a:r>
                      <a:endParaRPr lang="ru-RU" sz="1200" i="0" dirty="0"/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2976973104"/>
                  </a:ext>
                </a:extLst>
              </a:tr>
              <a:tr h="45956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6.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Программа</a:t>
                      </a:r>
                      <a:r>
                        <a:rPr lang="ru-RU" sz="1200" baseline="0" dirty="0" smtClean="0"/>
                        <a:t> воспитания **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- применяем ФРПВ (внутри ФОП) </a:t>
                      </a:r>
                      <a:r>
                        <a:rPr lang="ru-RU" sz="1200" baseline="0" dirty="0" smtClean="0"/>
                        <a:t>или разрабатываем и утверждаем сами</a:t>
                      </a:r>
                      <a:endParaRPr lang="ru-RU" sz="1200" dirty="0"/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2863852890"/>
                  </a:ext>
                </a:extLst>
              </a:tr>
              <a:tr h="64339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7.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Календарный план воспитательной работы **</a:t>
                      </a:r>
                    </a:p>
                    <a:p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- применяем ФКПВР (внутри ФОП) </a:t>
                      </a:r>
                      <a:r>
                        <a:rPr lang="ru-RU" sz="1200" baseline="0" dirty="0" smtClean="0"/>
                        <a:t>или разрабатываем и утверждаем сами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2874901912"/>
                  </a:ext>
                </a:extLst>
              </a:tr>
              <a:tr h="64339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8.</a:t>
                      </a:r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Характеристика условий реализации программы в соответствии с ФГОС ***</a:t>
                      </a:r>
                    </a:p>
                    <a:p>
                      <a:endParaRPr lang="ru-RU" sz="1200" dirty="0"/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 утверждаем по образцу</a:t>
                      </a:r>
                      <a:r>
                        <a:rPr lang="ru-RU" sz="1200" baseline="0" dirty="0" smtClean="0"/>
                        <a:t> прошлого года, при необходимости разрабатываем новую (для новостроек).</a:t>
                      </a:r>
                      <a:endParaRPr lang="ru-RU" sz="1200" dirty="0"/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2975228797"/>
                  </a:ext>
                </a:extLst>
              </a:tr>
            </a:tbl>
          </a:graphicData>
        </a:graphic>
      </p:graphicFrame>
      <p:sp>
        <p:nvSpPr>
          <p:cNvPr id="15405" name="TextBox 1"/>
          <p:cNvSpPr txBox="1">
            <a:spLocks noChangeArrowheads="1"/>
          </p:cNvSpPr>
          <p:nvPr/>
        </p:nvSpPr>
        <p:spPr bwMode="auto">
          <a:xfrm>
            <a:off x="611188" y="4090988"/>
            <a:ext cx="84248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1400" dirty="0"/>
              <a:t>*внеурочная деятельность тарифицируется за счет школьных часов (ДО</a:t>
            </a:r>
            <a:r>
              <a:rPr lang="ru-RU" altLang="ru-RU" sz="1400" dirty="0" smtClean="0"/>
              <a:t>)</a:t>
            </a:r>
          </a:p>
          <a:p>
            <a:r>
              <a:rPr lang="ru-RU" altLang="ru-RU" sz="1400" dirty="0" smtClean="0"/>
              <a:t>«</a:t>
            </a:r>
            <a:r>
              <a:rPr lang="ru-RU" altLang="ru-RU" sz="1400" dirty="0"/>
              <a:t>Разговор о важном», «Профориентация» – ведут классные руководители;</a:t>
            </a:r>
          </a:p>
          <a:p>
            <a:r>
              <a:rPr lang="ru-RU" altLang="ru-RU" sz="1400" dirty="0"/>
              <a:t>**с учетом федеральных, региональных, муниципальных памятных и значимых </a:t>
            </a:r>
            <a:r>
              <a:rPr lang="ru-RU" altLang="ru-RU" sz="1400" dirty="0" smtClean="0"/>
              <a:t>дат;</a:t>
            </a:r>
            <a:endParaRPr lang="ru-RU" altLang="ru-RU" sz="1400" dirty="0"/>
          </a:p>
          <a:p>
            <a:r>
              <a:rPr lang="ru-RU" altLang="ru-RU" sz="1400" dirty="0"/>
              <a:t>*** характеристика условий должна быть уникальна для каждой школы – организационный раздел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03002F-9CF6-4EB5-9124-F7036A9B1EC7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609600" y="11113"/>
            <a:ext cx="8075613" cy="857250"/>
          </a:xfrm>
        </p:spPr>
        <p:txBody>
          <a:bodyPr/>
          <a:lstStyle/>
          <a:p>
            <a:r>
              <a:rPr lang="ru-RU" altLang="ru-RU" smtClean="0"/>
              <a:t>Учебный 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771525"/>
            <a:ext cx="8424863" cy="3816350"/>
          </a:xfrm>
        </p:spPr>
        <p:txBody>
          <a:bodyPr/>
          <a:lstStyle/>
          <a:p>
            <a:pPr>
              <a:defRPr/>
            </a:pPr>
            <a:r>
              <a:rPr lang="ru-RU" sz="1500" dirty="0" smtClean="0"/>
              <a:t>Начало учебного года – 1 сентября (если выходной – следующий рабочий день)</a:t>
            </a:r>
          </a:p>
          <a:p>
            <a:pPr>
              <a:defRPr/>
            </a:pPr>
            <a:r>
              <a:rPr lang="ru-RU" sz="1500" dirty="0" smtClean="0"/>
              <a:t>Окончание учебного года – 20 мая (если выходной – предыдущий рабочий день)</a:t>
            </a:r>
          </a:p>
          <a:p>
            <a:pPr>
              <a:defRPr/>
            </a:pPr>
            <a:r>
              <a:rPr lang="ru-RU" sz="1500" dirty="0" smtClean="0"/>
              <a:t>Продолжительность учебного года: 1 класс – 33 недели; НОО, ООО, СОО – 34 недели.</a:t>
            </a:r>
          </a:p>
          <a:p>
            <a:pPr>
              <a:defRPr/>
            </a:pPr>
            <a:r>
              <a:rPr lang="ru-RU" sz="1500" dirty="0" smtClean="0"/>
              <a:t>6-дневная учебная неделя.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1500" dirty="0" smtClean="0"/>
              <a:t>УП НОО: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sz="1500" dirty="0" smtClean="0"/>
              <a:t>вариант 4 (для школ – обучение на русском языке, наряду изучается язык народов РФ);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sz="1500" dirty="0" smtClean="0"/>
              <a:t>вариант 5 (для национальных школ).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1500" dirty="0" smtClean="0"/>
              <a:t>УП ООО: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sz="1500" dirty="0" smtClean="0"/>
              <a:t>вариант 5 (для школ с обучением на русском языке, наряду изучается язык народов РФ);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sz="1500" dirty="0" smtClean="0"/>
              <a:t>вариант 6 ( для национальных школ).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1500" dirty="0" smtClean="0"/>
              <a:t>УП СОО: по профилю; индивидуальный проект 1 час в 10 классе;            </a:t>
            </a:r>
          </a:p>
          <a:p>
            <a:pPr>
              <a:defRPr/>
            </a:pPr>
            <a:r>
              <a:rPr lang="ru-RU" sz="1500" dirty="0" smtClean="0"/>
              <a:t>Родной язык и родная литература </a:t>
            </a:r>
            <a:r>
              <a:rPr lang="ru-RU" sz="1500" b="1" dirty="0" smtClean="0">
                <a:solidFill>
                  <a:srgbClr val="FF0000"/>
                </a:solidFill>
              </a:rPr>
              <a:t>обязательно должны быть </a:t>
            </a:r>
            <a:r>
              <a:rPr lang="ru-RU" sz="1500" dirty="0" smtClean="0"/>
              <a:t>в учебном плане: 2 часа  родной язык и 1 час родная литература.</a:t>
            </a:r>
          </a:p>
          <a:p>
            <a:pPr>
              <a:defRPr/>
            </a:pPr>
            <a:r>
              <a:rPr lang="ru-RU" sz="1500" dirty="0" smtClean="0"/>
              <a:t>В пояснительной записке указать какие классы по какому ФГОС обучаются. </a:t>
            </a:r>
            <a:endParaRPr lang="ru-RU" sz="150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473356-9E7F-4042-A3D4-14C8AF8E1035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smtClean="0"/>
              <a:t>Календарный учебный график (форма)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611188" y="915988"/>
            <a:ext cx="8075612" cy="367823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b="1" smtClean="0"/>
              <a:t>1.2. Даты начала и окончания учебного года</a:t>
            </a:r>
            <a:r>
              <a:rPr lang="ru-RU" altLang="ru-RU" sz="1400" smtClean="0"/>
              <a:t/>
            </a:r>
            <a:br>
              <a:rPr lang="ru-RU" altLang="ru-RU" sz="1400" smtClean="0"/>
            </a:br>
            <a:r>
              <a:rPr lang="ru-RU" altLang="ru-RU" sz="1400" smtClean="0"/>
              <a:t>1.1. Дата начала учебного года: 1 сентября 2023 года.</a:t>
            </a:r>
            <a:br>
              <a:rPr lang="ru-RU" altLang="ru-RU" sz="1400" smtClean="0"/>
            </a:br>
            <a:r>
              <a:rPr lang="ru-RU" altLang="ru-RU" sz="1400" smtClean="0"/>
              <a:t>1.2. Дата окончания учебного года для 2–8, 10-х классов: 20 мая 2024 года.</a:t>
            </a:r>
            <a:br>
              <a:rPr lang="ru-RU" altLang="ru-RU" sz="1400" smtClean="0"/>
            </a:br>
            <a:r>
              <a:rPr lang="ru-RU" altLang="ru-RU" sz="1400" smtClean="0"/>
              <a:t>1.3. Дата окончания учебного года для 9,11 классов: определяется расписанием ГИА.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b="1" smtClean="0"/>
              <a:t>3. </a:t>
            </a:r>
            <a:r>
              <a:rPr lang="ru-RU" altLang="ru-RU" sz="1400" b="1" smtClean="0">
                <a:solidFill>
                  <a:srgbClr val="000000"/>
                </a:solidFill>
              </a:rPr>
              <a:t>Продолжительность учебных периодов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>
                <a:solidFill>
                  <a:srgbClr val="000000"/>
                </a:solidFill>
              </a:rPr>
              <a:t>         2.1. </a:t>
            </a:r>
            <a:r>
              <a:rPr lang="ru-RU" altLang="ru-RU" sz="1400" smtClean="0"/>
              <a:t> для первых классов – 33 учебных недели;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/>
              <a:t>        2.2. для 8-11 классов – 34 учебных недели.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/>
              <a:t>        2.3. Продолжительность четвертей для всех классов составляет: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/>
              <a:t>         I четверть — 8 учебных недель;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/>
              <a:t>         II четверть — 8 учебных недель;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/>
              <a:t>         III четверть — 10 учебных недель для 2–11-х классов и 9 учебных недель для 1-х;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/>
              <a:t>         IV четверть — 8 учебных недель.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b="1" smtClean="0"/>
              <a:t>4. Сроки проведения промежуточной аттестации</a:t>
            </a:r>
            <a:r>
              <a:rPr lang="ru-RU" altLang="ru-RU" sz="1400" smtClean="0"/>
              <a:t> (график оценочных процедур должен соответствовать)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/>
              <a:t>5. Продолжительность урочных/внеурочных занятий, перемен.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altLang="ru-RU" sz="1400" smtClean="0"/>
              <a:t>6. Расписание начала и окончания урочных/внеурочных занятий.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BD2626-33F5-4D25-91E7-5F6E5EB05EB7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179388" y="107950"/>
          <a:ext cx="8785225" cy="2417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045">
                  <a:extLst>
                    <a:ext uri="{9D8B030D-6E8A-4147-A177-3AD203B41FA5}">
                      <a16:colId xmlns:a16="http://schemas.microsoft.com/office/drawing/2014/main" val="3481273636"/>
                    </a:ext>
                  </a:extLst>
                </a:gridCol>
                <a:gridCol w="1757045">
                  <a:extLst>
                    <a:ext uri="{9D8B030D-6E8A-4147-A177-3AD203B41FA5}">
                      <a16:colId xmlns:a16="http://schemas.microsoft.com/office/drawing/2014/main" val="2453967998"/>
                    </a:ext>
                  </a:extLst>
                </a:gridCol>
                <a:gridCol w="1757045">
                  <a:extLst>
                    <a:ext uri="{9D8B030D-6E8A-4147-A177-3AD203B41FA5}">
                      <a16:colId xmlns:a16="http://schemas.microsoft.com/office/drawing/2014/main" val="2953590874"/>
                    </a:ext>
                  </a:extLst>
                </a:gridCol>
                <a:gridCol w="1757045">
                  <a:extLst>
                    <a:ext uri="{9D8B030D-6E8A-4147-A177-3AD203B41FA5}">
                      <a16:colId xmlns:a16="http://schemas.microsoft.com/office/drawing/2014/main" val="601000673"/>
                    </a:ext>
                  </a:extLst>
                </a:gridCol>
                <a:gridCol w="1757045">
                  <a:extLst>
                    <a:ext uri="{9D8B030D-6E8A-4147-A177-3AD203B41FA5}">
                      <a16:colId xmlns:a16="http://schemas.microsoft.com/office/drawing/2014/main" val="2321672034"/>
                    </a:ext>
                  </a:extLst>
                </a:gridCol>
              </a:tblGrid>
              <a:tr h="367717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Продолжительность учебных четвертей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317045"/>
                  </a:ext>
                </a:extLst>
              </a:tr>
              <a:tr h="57917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Четверти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Начало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Окончание 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Кол-во </a:t>
                      </a:r>
                      <a:r>
                        <a:rPr lang="ru-RU" sz="1600" dirty="0" err="1" smtClean="0"/>
                        <a:t>уч.недель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Кол-во </a:t>
                      </a:r>
                      <a:r>
                        <a:rPr lang="ru-RU" sz="1600" dirty="0" err="1" smtClean="0"/>
                        <a:t>уч.дней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extLst>
                  <a:ext uri="{0D108BD9-81ED-4DB2-BD59-A6C34878D82A}">
                    <a16:rowId xmlns:a16="http://schemas.microsoft.com/office/drawing/2014/main" val="1367714814"/>
                  </a:ext>
                </a:extLst>
              </a:tr>
              <a:tr h="36771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ru-RU" sz="1600" baseline="0" dirty="0" smtClean="0"/>
                        <a:t>четверть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01.09.2023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28.10.2023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53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extLst>
                  <a:ext uri="{0D108BD9-81ED-4DB2-BD59-A6C34878D82A}">
                    <a16:rowId xmlns:a16="http://schemas.microsoft.com/office/drawing/2014/main" val="4215257544"/>
                  </a:ext>
                </a:extLst>
              </a:tr>
              <a:tr h="36771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II</a:t>
                      </a:r>
                      <a:r>
                        <a:rPr lang="tt-RU" sz="1600" dirty="0" smtClean="0"/>
                        <a:t> </a:t>
                      </a:r>
                      <a:r>
                        <a:rPr lang="ru-RU" sz="1600" dirty="0" smtClean="0"/>
                        <a:t>четверть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07.11.2023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27.12.2023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43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extLst>
                  <a:ext uri="{0D108BD9-81ED-4DB2-BD59-A6C34878D82A}">
                    <a16:rowId xmlns:a16="http://schemas.microsoft.com/office/drawing/2014/main" val="2637851795"/>
                  </a:ext>
                </a:extLst>
              </a:tr>
              <a:tr h="36771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III</a:t>
                      </a:r>
                      <a:r>
                        <a:rPr lang="ru-RU" sz="1600" dirty="0" smtClean="0"/>
                        <a:t> четверть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09.01.2024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17.03.2024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60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extLst>
                  <a:ext uri="{0D108BD9-81ED-4DB2-BD59-A6C34878D82A}">
                    <a16:rowId xmlns:a16="http://schemas.microsoft.com/office/drawing/2014/main" val="3917543999"/>
                  </a:ext>
                </a:extLst>
              </a:tr>
              <a:tr h="36771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IV</a:t>
                      </a:r>
                      <a:r>
                        <a:rPr lang="ru-RU" sz="1600" dirty="0" smtClean="0"/>
                        <a:t> четверть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27.03.2024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20.05.2024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45</a:t>
                      </a:r>
                      <a:endParaRPr lang="ru-RU" sz="1600" dirty="0"/>
                    </a:p>
                  </a:txBody>
                  <a:tcPr marL="91443" marR="91443" marT="45725" marB="45725"/>
                </a:tc>
                <a:extLst>
                  <a:ext uri="{0D108BD9-81ED-4DB2-BD59-A6C34878D82A}">
                    <a16:rowId xmlns:a16="http://schemas.microsoft.com/office/drawing/2014/main" val="3927809059"/>
                  </a:ext>
                </a:extLst>
              </a:tr>
            </a:tbl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/>
        </p:nvGraphicFramePr>
        <p:xfrm>
          <a:off x="187325" y="2716213"/>
          <a:ext cx="8777288" cy="2060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322">
                  <a:extLst>
                    <a:ext uri="{9D8B030D-6E8A-4147-A177-3AD203B41FA5}">
                      <a16:colId xmlns:a16="http://schemas.microsoft.com/office/drawing/2014/main" val="3481273636"/>
                    </a:ext>
                  </a:extLst>
                </a:gridCol>
                <a:gridCol w="2194322">
                  <a:extLst>
                    <a:ext uri="{9D8B030D-6E8A-4147-A177-3AD203B41FA5}">
                      <a16:colId xmlns:a16="http://schemas.microsoft.com/office/drawing/2014/main" val="2453967998"/>
                    </a:ext>
                  </a:extLst>
                </a:gridCol>
                <a:gridCol w="2194322">
                  <a:extLst>
                    <a:ext uri="{9D8B030D-6E8A-4147-A177-3AD203B41FA5}">
                      <a16:colId xmlns:a16="http://schemas.microsoft.com/office/drawing/2014/main" val="2953590874"/>
                    </a:ext>
                  </a:extLst>
                </a:gridCol>
                <a:gridCol w="2194322">
                  <a:extLst>
                    <a:ext uri="{9D8B030D-6E8A-4147-A177-3AD203B41FA5}">
                      <a16:colId xmlns:a16="http://schemas.microsoft.com/office/drawing/2014/main" val="2321672034"/>
                    </a:ext>
                  </a:extLst>
                </a:gridCol>
              </a:tblGrid>
              <a:tr h="335259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Сроки и продолжительность каникул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609382"/>
                  </a:ext>
                </a:extLst>
              </a:tr>
              <a:tr h="33525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Четверти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Начало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Окончание 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Кол-во кал.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дней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extLst>
                  <a:ext uri="{0D108BD9-81ED-4DB2-BD59-A6C34878D82A}">
                    <a16:rowId xmlns:a16="http://schemas.microsoft.com/office/drawing/2014/main" val="1367714814"/>
                  </a:ext>
                </a:extLst>
              </a:tr>
              <a:tr h="35976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Осенние каникулы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29.10.2023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06.11.2023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extLst>
                  <a:ext uri="{0D108BD9-81ED-4DB2-BD59-A6C34878D82A}">
                    <a16:rowId xmlns:a16="http://schemas.microsoft.com/office/drawing/2014/main" val="4215257544"/>
                  </a:ext>
                </a:extLst>
              </a:tr>
              <a:tr h="35976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Зимние</a:t>
                      </a:r>
                      <a:r>
                        <a:rPr lang="ru-RU" sz="1600" baseline="0" dirty="0" smtClean="0"/>
                        <a:t> каникулы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28.12.2023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08.01.2024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12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extLst>
                  <a:ext uri="{0D108BD9-81ED-4DB2-BD59-A6C34878D82A}">
                    <a16:rowId xmlns:a16="http://schemas.microsoft.com/office/drawing/2014/main" val="2637851795"/>
                  </a:ext>
                </a:extLst>
              </a:tr>
              <a:tr h="33525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Весенние</a:t>
                      </a:r>
                      <a:r>
                        <a:rPr lang="ru-RU" sz="1600" baseline="0" dirty="0" smtClean="0"/>
                        <a:t> каникулы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18.03.2024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26.03.2024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extLst>
                  <a:ext uri="{0D108BD9-81ED-4DB2-BD59-A6C34878D82A}">
                    <a16:rowId xmlns:a16="http://schemas.microsoft.com/office/drawing/2014/main" val="3917543999"/>
                  </a:ext>
                </a:extLst>
              </a:tr>
              <a:tr h="33525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Летние</a:t>
                      </a:r>
                      <a:r>
                        <a:rPr lang="ru-RU" sz="1600" baseline="0" dirty="0" smtClean="0"/>
                        <a:t> каникулы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21.05.2024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31.08.2024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103</a:t>
                      </a:r>
                      <a:endParaRPr lang="ru-RU" sz="1600" dirty="0"/>
                    </a:p>
                  </a:txBody>
                  <a:tcPr marL="91448" marR="91448" marT="45717" marB="45717"/>
                </a:tc>
                <a:extLst>
                  <a:ext uri="{0D108BD9-81ED-4DB2-BD59-A6C34878D82A}">
                    <a16:rowId xmlns:a16="http://schemas.microsoft.com/office/drawing/2014/main" val="3927809059"/>
                  </a:ext>
                </a:extLst>
              </a:tr>
            </a:tbl>
          </a:graphicData>
        </a:graphic>
      </p:graphicFrame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ADE776-9E44-41D8-A1D6-E304BC2ACC7C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Введение обновленных ФГОС СОО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188" y="915566"/>
            <a:ext cx="8075612" cy="367865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Углубленное изучение 2 предметов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37E969-178B-4791-86C6-7C835F1475D3}" type="datetime1">
              <a:rPr lang="ru-RU" smtClean="0"/>
              <a:t>23.05.2023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636402"/>
              </p:ext>
            </p:extLst>
          </p:nvPr>
        </p:nvGraphicFramePr>
        <p:xfrm>
          <a:off x="611188" y="1714024"/>
          <a:ext cx="8425307" cy="31006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692">
                  <a:extLst>
                    <a:ext uri="{9D8B030D-6E8A-4147-A177-3AD203B41FA5}">
                      <a16:colId xmlns:a16="http://schemas.microsoft.com/office/drawing/2014/main" val="2196807843"/>
                    </a:ext>
                  </a:extLst>
                </a:gridCol>
                <a:gridCol w="2204854">
                  <a:extLst>
                    <a:ext uri="{9D8B030D-6E8A-4147-A177-3AD203B41FA5}">
                      <a16:colId xmlns:a16="http://schemas.microsoft.com/office/drawing/2014/main" val="2849482903"/>
                    </a:ext>
                  </a:extLst>
                </a:gridCol>
                <a:gridCol w="3339761">
                  <a:extLst>
                    <a:ext uri="{9D8B030D-6E8A-4147-A177-3AD203B41FA5}">
                      <a16:colId xmlns:a16="http://schemas.microsoft.com/office/drawing/2014/main" val="2576664667"/>
                    </a:ext>
                  </a:extLst>
                </a:gridCol>
              </a:tblGrid>
              <a:tr h="26934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Школа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Профиль обучения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Углубленное изучение предметов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64215"/>
                  </a:ext>
                </a:extLst>
              </a:tr>
              <a:tr h="269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МБОУ «Алексеевская СОШ №1»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Универсальный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Обществознание, математика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10632"/>
                  </a:ext>
                </a:extLst>
              </a:tr>
              <a:tr h="4489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МБОУ «Алексеевская СОШ № 2»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Универсальный</a:t>
                      </a:r>
                    </a:p>
                    <a:p>
                      <a:r>
                        <a:rPr lang="ru-RU" sz="1200" dirty="0" smtClean="0"/>
                        <a:t>Социально-экономический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Математика, биология</a:t>
                      </a:r>
                    </a:p>
                    <a:p>
                      <a:r>
                        <a:rPr lang="ru-RU" sz="1200" dirty="0" smtClean="0"/>
                        <a:t>Математика, география, обществознание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878376"/>
                  </a:ext>
                </a:extLst>
              </a:tr>
              <a:tr h="44891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МБОУ АСОШ № 3 им.Г.С.Боровикова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Естественно-научный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Химия, биология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803301"/>
                  </a:ext>
                </a:extLst>
              </a:tr>
              <a:tr h="26934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МБОУ «Билярская СОШ»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Универсальный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Математика, обществознание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36993"/>
                  </a:ext>
                </a:extLst>
              </a:tr>
              <a:tr h="26934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МБОУ Куркульская СОШ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Гуманитарный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История, обществознание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838600"/>
                  </a:ext>
                </a:extLst>
              </a:tr>
              <a:tr h="26934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МБОУ Мокрокурналинская</a:t>
                      </a:r>
                      <a:r>
                        <a:rPr lang="ru-RU" sz="1200" baseline="0" dirty="0" smtClean="0"/>
                        <a:t> СОШ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Гуманитарный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Английский язык, история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543097"/>
                  </a:ext>
                </a:extLst>
              </a:tr>
              <a:tr h="26934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МБОУ Родниковская СОШ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Гуманитарный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Английский язык, обществознание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664379"/>
                  </a:ext>
                </a:extLst>
              </a:tr>
              <a:tr h="26934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МБОУ Ромодановская СОШ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Гуманитарный</a:t>
                      </a:r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Английский язык, обществознание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61809"/>
                  </a:ext>
                </a:extLst>
              </a:tr>
              <a:tr h="26934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МБОУ Среднетиганская СОШ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Технологический (инф.)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Математика</a:t>
                      </a:r>
                      <a:r>
                        <a:rPr lang="ru-RU" sz="1200" smtClean="0"/>
                        <a:t>, физика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27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9007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611188" y="147638"/>
            <a:ext cx="8075612" cy="857250"/>
          </a:xfrm>
        </p:spPr>
        <p:txBody>
          <a:bodyPr/>
          <a:lstStyle/>
          <a:p>
            <a:r>
              <a:rPr lang="ru-RU" altLang="ru-RU" smtClean="0"/>
              <a:t>Оформление</a:t>
            </a:r>
          </a:p>
        </p:txBody>
      </p:sp>
      <p:pic>
        <p:nvPicPr>
          <p:cNvPr id="20484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1000125"/>
            <a:ext cx="4870450" cy="3756025"/>
          </a:xfr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86E9D-74A4-474B-A725-379ED34D46DC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ПОРУЧЕНИЯ: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611188" y="987574"/>
            <a:ext cx="8075612" cy="3394075"/>
          </a:xfrm>
        </p:spPr>
        <p:txBody>
          <a:bodyPr/>
          <a:lstStyle/>
          <a:p>
            <a:r>
              <a:rPr lang="ru-RU" altLang="ru-RU" sz="1600" dirty="0" smtClean="0"/>
              <a:t>Директорам – составить учебные планы (ФОП) с 1 по 11 классы </a:t>
            </a:r>
            <a:r>
              <a:rPr lang="ru-RU" altLang="ru-RU" sz="1600" b="1" dirty="0" smtClean="0"/>
              <a:t>в конструкторе учебных планов </a:t>
            </a:r>
            <a:r>
              <a:rPr lang="ru-RU" altLang="ru-RU" sz="1600" dirty="0" smtClean="0"/>
              <a:t>– до </a:t>
            </a:r>
            <a:r>
              <a:rPr lang="ru-RU" altLang="ru-RU" sz="1600" dirty="0" smtClean="0"/>
              <a:t>27 </a:t>
            </a:r>
            <a:r>
              <a:rPr lang="ru-RU" altLang="ru-RU" sz="1600" dirty="0" smtClean="0"/>
              <a:t>мая 2023 </a:t>
            </a:r>
            <a:r>
              <a:rPr lang="ru-RU" altLang="ru-RU" sz="1600" dirty="0" smtClean="0"/>
              <a:t>г.</a:t>
            </a:r>
            <a:endParaRPr lang="ru-RU" altLang="ru-RU" sz="1600" dirty="0" smtClean="0"/>
          </a:p>
          <a:p>
            <a:r>
              <a:rPr lang="ru-RU" altLang="ru-RU" sz="1600" b="1" dirty="0" smtClean="0"/>
              <a:t>Разместить ФОП (в </a:t>
            </a:r>
            <a:r>
              <a:rPr lang="ru-RU" altLang="ru-RU" sz="1600" b="1" dirty="0" err="1" smtClean="0"/>
              <a:t>пдф</a:t>
            </a:r>
            <a:r>
              <a:rPr lang="ru-RU" altLang="ru-RU" sz="1600" b="1" dirty="0" smtClean="0"/>
              <a:t>), проекты УП, КУГ на </a:t>
            </a:r>
            <a:r>
              <a:rPr lang="ru-RU" altLang="ru-RU" sz="1600" b="1" dirty="0" err="1" smtClean="0"/>
              <a:t>офиц.сайтах</a:t>
            </a:r>
            <a:r>
              <a:rPr lang="ru-RU" altLang="ru-RU" sz="1600" b="1" dirty="0" smtClean="0"/>
              <a:t> </a:t>
            </a:r>
            <a:r>
              <a:rPr lang="ru-RU" altLang="ru-RU" sz="1600" dirty="0" smtClean="0"/>
              <a:t>– до 27 мая </a:t>
            </a:r>
            <a:r>
              <a:rPr lang="ru-RU" altLang="ru-RU" sz="1600" dirty="0" smtClean="0"/>
              <a:t>2023 г. Контроль – Егорова В.В.</a:t>
            </a:r>
            <a:endParaRPr lang="ru-RU" altLang="ru-RU" sz="1600" dirty="0" smtClean="0"/>
          </a:p>
          <a:p>
            <a:r>
              <a:rPr lang="ru-RU" altLang="ru-RU" sz="1600" dirty="0" smtClean="0"/>
              <a:t>Всем учителям пройти регистрацию в конструкторе рабочих программ, составить </a:t>
            </a:r>
            <a:r>
              <a:rPr lang="ru-RU" altLang="ru-RU" sz="1600" b="1" dirty="0" smtClean="0"/>
              <a:t>рабочие программы по учебным предметам (ФОП</a:t>
            </a:r>
            <a:r>
              <a:rPr lang="ru-RU" altLang="ru-RU" sz="1600" b="1" dirty="0" smtClean="0"/>
              <a:t>), </a:t>
            </a:r>
            <a:r>
              <a:rPr lang="ru-RU" altLang="ru-RU" sz="1600" dirty="0" smtClean="0"/>
              <a:t>отправить на эл.почту методистам-кураторам </a:t>
            </a:r>
            <a:r>
              <a:rPr lang="ru-RU" altLang="ru-RU" sz="1600" dirty="0" smtClean="0"/>
              <a:t>– до 27 мая 2023</a:t>
            </a:r>
            <a:r>
              <a:rPr lang="ru-RU" altLang="ru-RU" sz="1600" dirty="0" smtClean="0"/>
              <a:t>. Контроль – методисты.</a:t>
            </a:r>
          </a:p>
          <a:p>
            <a:r>
              <a:rPr lang="ru-RU" altLang="ru-RU" sz="1600" dirty="0" smtClean="0"/>
              <a:t>Учителям-предметникам средних школ провести экспертну</a:t>
            </a:r>
            <a:r>
              <a:rPr lang="ru-RU" altLang="ru-RU" sz="1600" dirty="0"/>
              <a:t>ю</a:t>
            </a:r>
            <a:r>
              <a:rPr lang="ru-RU" altLang="ru-RU" sz="1600" dirty="0" smtClean="0"/>
              <a:t> апробацию примерных рабочих программ по учебным предметам среднего общего образования (углубленный уровень), </a:t>
            </a:r>
            <a:r>
              <a:rPr lang="ru-RU" altLang="ru-RU" sz="1600" b="1" dirty="0" smtClean="0"/>
              <a:t>сертификаты</a:t>
            </a:r>
            <a:r>
              <a:rPr lang="ru-RU" altLang="ru-RU" sz="1600" dirty="0" smtClean="0"/>
              <a:t> разместить в «Блокноте ЗАВУЧА» – до 31 мая 2023г. Контроль – Егорова В.В.</a:t>
            </a:r>
            <a:endParaRPr lang="ru-RU" altLang="ru-RU" sz="1600" dirty="0" smtClean="0"/>
          </a:p>
          <a:p>
            <a:r>
              <a:rPr lang="ru-RU" altLang="ru-RU" sz="1600" dirty="0" smtClean="0"/>
              <a:t>Остальным учителям пройти </a:t>
            </a:r>
            <a:r>
              <a:rPr lang="ru-RU" altLang="ru-RU" sz="1600" dirty="0" smtClean="0"/>
              <a:t>регистрацию в конструкторе рабочих программ, составить </a:t>
            </a:r>
            <a:r>
              <a:rPr lang="ru-RU" altLang="ru-RU" sz="1600" dirty="0" smtClean="0"/>
              <a:t>рабочие </a:t>
            </a:r>
            <a:r>
              <a:rPr lang="ru-RU" altLang="ru-RU" sz="1600" dirty="0" smtClean="0"/>
              <a:t>программы, отправить на </a:t>
            </a:r>
            <a:r>
              <a:rPr lang="ru-RU" altLang="ru-RU" sz="1600" dirty="0" err="1" smtClean="0"/>
              <a:t>эл.почты</a:t>
            </a:r>
            <a:r>
              <a:rPr lang="ru-RU" altLang="ru-RU" sz="1600" dirty="0" smtClean="0"/>
              <a:t> методистам-кураторам </a:t>
            </a:r>
            <a:r>
              <a:rPr lang="ru-RU" altLang="ru-RU" sz="1600" dirty="0" smtClean="0"/>
              <a:t>– до </a:t>
            </a:r>
            <a:r>
              <a:rPr lang="ru-RU" altLang="ru-RU" sz="1600" dirty="0" smtClean="0"/>
              <a:t>10 </a:t>
            </a:r>
            <a:r>
              <a:rPr lang="ru-RU" altLang="ru-RU" sz="1600" dirty="0" smtClean="0"/>
              <a:t>июня </a:t>
            </a:r>
            <a:r>
              <a:rPr lang="ru-RU" altLang="ru-RU" sz="1600" dirty="0" smtClean="0"/>
              <a:t>2023 г. Контроль-методисты.</a:t>
            </a:r>
            <a:endParaRPr lang="ru-RU" altLang="ru-RU" sz="1600" dirty="0" smtClean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70D8D9-15A9-41EE-93E4-8A4EF14BF10A}" type="datetime1">
              <a:rPr lang="ru-RU" smtClean="0"/>
              <a:t>23.05.2023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10206</TotalTime>
  <Words>1156</Words>
  <Application>Microsoft Office PowerPoint</Application>
  <PresentationFormat>Экран (16:9)</PresentationFormat>
  <Paragraphs>240</Paragraphs>
  <Slides>13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Механизм введения ФООП </vt:lpstr>
      <vt:lpstr>Презентация PowerPoint</vt:lpstr>
      <vt:lpstr>Учебный план</vt:lpstr>
      <vt:lpstr>Календарный учебный график (форма)</vt:lpstr>
      <vt:lpstr>Презентация PowerPoint</vt:lpstr>
      <vt:lpstr>Введение обновленных ФГОС СОО</vt:lpstr>
      <vt:lpstr>Оформление</vt:lpstr>
      <vt:lpstr>ПОРУЧЕНИЯ: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Саубанова Л.И</dc:creator>
  <cp:lastModifiedBy>USER17</cp:lastModifiedBy>
  <cp:revision>789</cp:revision>
  <cp:lastPrinted>2023-05-12T04:08:51Z</cp:lastPrinted>
  <dcterms:created xsi:type="dcterms:W3CDTF">2015-10-13T08:15:21Z</dcterms:created>
  <dcterms:modified xsi:type="dcterms:W3CDTF">2023-05-23T09:58:04Z</dcterms:modified>
</cp:coreProperties>
</file>